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8"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
      <p:font typeface="Lexend" panose="020B0604020202020204" charset="0"/>
      <p:regular r:id="rId24"/>
      <p:bold r:id="rId25"/>
    </p:embeddedFont>
    <p:embeddedFont>
      <p:font typeface="Quattrocento Sans" panose="020B0502050000020003"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28">
          <p15:clr>
            <a:srgbClr val="A4A3A4"/>
          </p15:clr>
        </p15:guide>
        <p15:guide id="2" pos="3864">
          <p15:clr>
            <a:srgbClr val="A4A3A4"/>
          </p15:clr>
        </p15:guide>
        <p15:guide id="3" pos="7512">
          <p15:clr>
            <a:srgbClr val="A4A3A4"/>
          </p15:clr>
        </p15:guide>
        <p15:guide id="4" pos="144">
          <p15:clr>
            <a:srgbClr val="A4A3A4"/>
          </p15:clr>
        </p15:guide>
        <p15:guide id="5" orient="horz" pos="624">
          <p15:clr>
            <a:srgbClr val="A4A3A4"/>
          </p15:clr>
        </p15:guide>
        <p15:guide id="6" orient="horz" pos="405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yN73Ke0PMnnzwJb+qnL7u3QJI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guide orient="horz" pos="2328"/>
        <p:guide pos="3864"/>
        <p:guide pos="7512"/>
        <p:guide pos="144"/>
        <p:guide orient="horz" pos="624"/>
        <p:guide orient="horz"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ceanservice.noaa.gov/facts/sealevel.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michael	</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Juliana</a:t>
            </a:r>
            <a:endParaRPr/>
          </a:p>
        </p:txBody>
      </p:sp>
      <p:sp>
        <p:nvSpPr>
          <p:cNvPr id="221" name="Google Shape;22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4a9fd4d4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4a9fd4d4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Juliana</a:t>
            </a:r>
            <a:endParaRPr/>
          </a:p>
        </p:txBody>
      </p:sp>
      <p:sp>
        <p:nvSpPr>
          <p:cNvPr id="349" name="Google Shape;349;g24a9fd4d44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3291519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4a9fd4d4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4a9fd4d4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Juliana</a:t>
            </a:r>
            <a:endParaRPr/>
          </a:p>
        </p:txBody>
      </p:sp>
      <p:sp>
        <p:nvSpPr>
          <p:cNvPr id="349" name="Google Shape;349;g24a9fd4d44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conclusion: while we were able to confirm sea levels are rising, there are other effects that our model couldn’t take into effect since the east and west coast regions have different landscapes </a:t>
            </a:r>
            <a:endParaRPr/>
          </a:p>
        </p:txBody>
      </p:sp>
      <p:sp>
        <p:nvSpPr>
          <p:cNvPr id="379" name="Google Shape;37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michael</a:t>
            </a:r>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michael - the significance of rising sea level – </a:t>
            </a:r>
            <a:r>
              <a:rPr lang="en-US" sz="1150" u="sng">
                <a:solidFill>
                  <a:schemeClr val="hlink"/>
                </a:solidFill>
                <a:highlight>
                  <a:srgbClr val="F8F8F8"/>
                </a:highlight>
                <a:latin typeface="Arial"/>
                <a:ea typeface="Arial"/>
                <a:cs typeface="Arial"/>
                <a:sym typeface="Arial"/>
                <a:hlinkClick r:id="rId3"/>
              </a:rPr>
              <a:t>https://oceanservice.noaa.gov/facts/sealevel.html</a:t>
            </a:r>
            <a:endParaRPr/>
          </a:p>
          <a:p>
            <a:pPr marL="0" lvl="0" indent="0" algn="l" rtl="0">
              <a:spcBef>
                <a:spcPts val="0"/>
              </a:spcBef>
              <a:spcAft>
                <a:spcPts val="0"/>
              </a:spcAft>
              <a:buNone/>
            </a:pPr>
            <a:r>
              <a:rPr lang="en-US"/>
              <a:t>((summary))speak to our decision to not include temp data but once we started reviewing we realized the temp of each city had nothing to do with the impact of sea caps in the artics</a:t>
            </a:r>
            <a:endParaRPr/>
          </a:p>
        </p:txBody>
      </p:sp>
      <p:sp>
        <p:nvSpPr>
          <p:cNvPr id="129" name="Google Shape;12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michael</a:t>
            </a:r>
            <a:endParaRPr/>
          </a:p>
        </p:txBody>
      </p:sp>
      <p:sp>
        <p:nvSpPr>
          <p:cNvPr id="158" name="Google Shape;15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85c5ee050c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85c5ee050c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Beth</a:t>
            </a:r>
            <a:endParaRPr/>
          </a:p>
        </p:txBody>
      </p:sp>
      <p:sp>
        <p:nvSpPr>
          <p:cNvPr id="174" name="Google Shape;174;g285c5ee050c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85c5ee050c_5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85c5ee050c_5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Ronda</a:t>
            </a:r>
            <a:endParaRPr/>
          </a:p>
        </p:txBody>
      </p:sp>
      <p:sp>
        <p:nvSpPr>
          <p:cNvPr id="182" name="Google Shape;182;g285c5ee050c_5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5c5ee050c_5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85c5ee050c_5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Ronda</a:t>
            </a:r>
            <a:endParaRPr/>
          </a:p>
        </p:txBody>
      </p:sp>
      <p:sp>
        <p:nvSpPr>
          <p:cNvPr id="193" name="Google Shape;193;g285c5ee050c_5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867793351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867793351d_1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Ronda</a:t>
            </a:r>
            <a:endParaRPr/>
          </a:p>
        </p:txBody>
      </p:sp>
      <p:sp>
        <p:nvSpPr>
          <p:cNvPr id="202" name="Google Shape;202;g2867793351d_1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86f04185da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86f04185da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Mohamed</a:t>
            </a:r>
            <a:endParaRPr/>
          </a:p>
        </p:txBody>
      </p:sp>
      <p:sp>
        <p:nvSpPr>
          <p:cNvPr id="212" name="Google Shape;212;g286f04185da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1"/>
          <p:cNvSpPr>
            <a:spLocks noGrp="1"/>
          </p:cNvSpPr>
          <p:nvPr>
            <p:ph type="pic" idx="2"/>
          </p:nvPr>
        </p:nvSpPr>
        <p:spPr>
          <a:xfrm>
            <a:off x="5183188" y="987425"/>
            <a:ext cx="6172200" cy="4873625"/>
          </a:xfrm>
          <a:prstGeom prst="rect">
            <a:avLst/>
          </a:prstGeom>
          <a:noFill/>
          <a:ln>
            <a:noFill/>
          </a:ln>
        </p:spPr>
      </p:sp>
      <p:sp>
        <p:nvSpPr>
          <p:cNvPr id="68" name="Google Shape;68;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s://sealevel.nasa.gov/ipcc-ar6-sea-level-projection-too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sealevel.nasa.gov/ipcc-ar6-sea-level-projection-too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sealevel.nasa.gov/news/264/why-seas-are-rising-faster-on-the-southeast-coast/"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s://tidesandcurrents.noaa.gov/st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89" name="Google Shape;89;p1" title="Waving blue water with sunlight"/>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 name="Google Shape;90;p1"/>
          <p:cNvSpPr/>
          <p:nvPr/>
        </p:nvSpPr>
        <p:spPr>
          <a:xfrm>
            <a:off x="3" y="5"/>
            <a:ext cx="12191997" cy="6857998"/>
          </a:xfrm>
          <a:custGeom>
            <a:avLst/>
            <a:gdLst/>
            <a:ahLst/>
            <a:cxnLst/>
            <a:rect l="l" t="t" r="r" b="b"/>
            <a:pathLst>
              <a:path w="12191997" h="6857998" extrusionOk="0">
                <a:moveTo>
                  <a:pt x="10144783" y="2986513"/>
                </a:moveTo>
                <a:lnTo>
                  <a:pt x="9830196" y="3615686"/>
                </a:lnTo>
                <a:lnTo>
                  <a:pt x="10144783" y="4244860"/>
                </a:lnTo>
                <a:lnTo>
                  <a:pt x="11095536" y="4244860"/>
                </a:lnTo>
                <a:lnTo>
                  <a:pt x="11410123" y="3615686"/>
                </a:lnTo>
                <a:lnTo>
                  <a:pt x="11095536" y="2986513"/>
                </a:lnTo>
                <a:close/>
                <a:moveTo>
                  <a:pt x="8825782" y="2347814"/>
                </a:moveTo>
                <a:lnTo>
                  <a:pt x="8511195" y="2976988"/>
                </a:lnTo>
                <a:lnTo>
                  <a:pt x="8825782" y="3606161"/>
                </a:lnTo>
                <a:lnTo>
                  <a:pt x="9776535" y="3606161"/>
                </a:lnTo>
                <a:lnTo>
                  <a:pt x="10091122" y="2976988"/>
                </a:lnTo>
                <a:lnTo>
                  <a:pt x="9776535" y="2347814"/>
                </a:lnTo>
                <a:close/>
                <a:moveTo>
                  <a:pt x="7486629" y="1725321"/>
                </a:moveTo>
                <a:lnTo>
                  <a:pt x="7172042" y="2354495"/>
                </a:lnTo>
                <a:lnTo>
                  <a:pt x="7486629" y="2983669"/>
                </a:lnTo>
                <a:lnTo>
                  <a:pt x="8437382" y="2983669"/>
                </a:lnTo>
                <a:lnTo>
                  <a:pt x="8751969" y="2354495"/>
                </a:lnTo>
                <a:lnTo>
                  <a:pt x="8437382" y="1725321"/>
                </a:lnTo>
                <a:close/>
                <a:moveTo>
                  <a:pt x="10116207" y="1668064"/>
                </a:moveTo>
                <a:lnTo>
                  <a:pt x="9801620" y="2297237"/>
                </a:lnTo>
                <a:lnTo>
                  <a:pt x="10116207" y="2926411"/>
                </a:lnTo>
                <a:lnTo>
                  <a:pt x="11066960" y="2926411"/>
                </a:lnTo>
                <a:lnTo>
                  <a:pt x="11381547" y="2297237"/>
                </a:lnTo>
                <a:lnTo>
                  <a:pt x="11066960" y="1668064"/>
                </a:lnTo>
                <a:close/>
                <a:moveTo>
                  <a:pt x="6196203" y="1094675"/>
                </a:moveTo>
                <a:lnTo>
                  <a:pt x="5881617" y="1723849"/>
                </a:lnTo>
                <a:lnTo>
                  <a:pt x="6196203" y="2353023"/>
                </a:lnTo>
                <a:lnTo>
                  <a:pt x="7146956" y="2353023"/>
                </a:lnTo>
                <a:lnTo>
                  <a:pt x="7461543" y="1723849"/>
                </a:lnTo>
                <a:lnTo>
                  <a:pt x="7146956" y="1094675"/>
                </a:lnTo>
                <a:close/>
                <a:moveTo>
                  <a:pt x="8803794" y="1021316"/>
                </a:moveTo>
                <a:lnTo>
                  <a:pt x="8489207" y="1650490"/>
                </a:lnTo>
                <a:lnTo>
                  <a:pt x="8803794" y="2279664"/>
                </a:lnTo>
                <a:lnTo>
                  <a:pt x="9754547" y="2279664"/>
                </a:lnTo>
                <a:lnTo>
                  <a:pt x="10069134" y="1650490"/>
                </a:lnTo>
                <a:lnTo>
                  <a:pt x="9754547" y="1021316"/>
                </a:lnTo>
                <a:close/>
                <a:moveTo>
                  <a:pt x="4847884" y="434991"/>
                </a:moveTo>
                <a:lnTo>
                  <a:pt x="4533297" y="1064165"/>
                </a:lnTo>
                <a:lnTo>
                  <a:pt x="4847884" y="1693339"/>
                </a:lnTo>
                <a:lnTo>
                  <a:pt x="5798636" y="1693339"/>
                </a:lnTo>
                <a:lnTo>
                  <a:pt x="6113223" y="1064165"/>
                </a:lnTo>
                <a:lnTo>
                  <a:pt x="5798636" y="434991"/>
                </a:lnTo>
                <a:close/>
                <a:moveTo>
                  <a:pt x="7478797" y="390773"/>
                </a:moveTo>
                <a:lnTo>
                  <a:pt x="7164210" y="1019947"/>
                </a:lnTo>
                <a:lnTo>
                  <a:pt x="7478797" y="1649122"/>
                </a:lnTo>
                <a:lnTo>
                  <a:pt x="8429550" y="1649122"/>
                </a:lnTo>
                <a:lnTo>
                  <a:pt x="8744137" y="1019947"/>
                </a:lnTo>
                <a:lnTo>
                  <a:pt x="8429550" y="390773"/>
                </a:lnTo>
                <a:close/>
                <a:moveTo>
                  <a:pt x="10093739" y="360573"/>
                </a:moveTo>
                <a:lnTo>
                  <a:pt x="9779152" y="989747"/>
                </a:lnTo>
                <a:lnTo>
                  <a:pt x="10093739" y="1618921"/>
                </a:lnTo>
                <a:lnTo>
                  <a:pt x="11044492" y="1618921"/>
                </a:lnTo>
                <a:lnTo>
                  <a:pt x="11359079" y="989747"/>
                </a:lnTo>
                <a:lnTo>
                  <a:pt x="11044492" y="360573"/>
                </a:lnTo>
                <a:close/>
                <a:moveTo>
                  <a:pt x="0" y="0"/>
                </a:moveTo>
                <a:lnTo>
                  <a:pt x="3433547" y="0"/>
                </a:lnTo>
                <a:lnTo>
                  <a:pt x="3234403" y="398288"/>
                </a:lnTo>
                <a:lnTo>
                  <a:pt x="3548991" y="1027462"/>
                </a:lnTo>
                <a:lnTo>
                  <a:pt x="4499740" y="1027462"/>
                </a:lnTo>
                <a:lnTo>
                  <a:pt x="4814327" y="398288"/>
                </a:lnTo>
                <a:lnTo>
                  <a:pt x="4615184" y="0"/>
                </a:lnTo>
                <a:lnTo>
                  <a:pt x="4707289" y="0"/>
                </a:lnTo>
                <a:lnTo>
                  <a:pt x="4878992" y="343409"/>
                </a:lnTo>
                <a:lnTo>
                  <a:pt x="5829746" y="343409"/>
                </a:lnTo>
                <a:lnTo>
                  <a:pt x="6001451" y="0"/>
                </a:lnTo>
                <a:lnTo>
                  <a:pt x="6058610" y="0"/>
                </a:lnTo>
                <a:lnTo>
                  <a:pt x="5862664" y="391894"/>
                </a:lnTo>
                <a:lnTo>
                  <a:pt x="6177250" y="1021068"/>
                </a:lnTo>
                <a:lnTo>
                  <a:pt x="7128002" y="1021068"/>
                </a:lnTo>
                <a:lnTo>
                  <a:pt x="7442589" y="391894"/>
                </a:lnTo>
                <a:lnTo>
                  <a:pt x="7246642" y="0"/>
                </a:lnTo>
                <a:lnTo>
                  <a:pt x="7293216" y="0"/>
                </a:lnTo>
                <a:lnTo>
                  <a:pt x="7450956" y="315480"/>
                </a:lnTo>
                <a:lnTo>
                  <a:pt x="8401709" y="315480"/>
                </a:lnTo>
                <a:lnTo>
                  <a:pt x="8559449" y="0"/>
                </a:lnTo>
                <a:lnTo>
                  <a:pt x="8614348" y="0"/>
                </a:lnTo>
                <a:lnTo>
                  <a:pt x="8467345" y="294006"/>
                </a:lnTo>
                <a:lnTo>
                  <a:pt x="8781932" y="923180"/>
                </a:lnTo>
                <a:lnTo>
                  <a:pt x="9732685" y="923180"/>
                </a:lnTo>
                <a:lnTo>
                  <a:pt x="10047272" y="294006"/>
                </a:lnTo>
                <a:lnTo>
                  <a:pt x="9900269" y="0"/>
                </a:lnTo>
                <a:lnTo>
                  <a:pt x="9955869" y="0"/>
                </a:lnTo>
                <a:lnTo>
                  <a:pt x="10087109" y="262480"/>
                </a:lnTo>
                <a:lnTo>
                  <a:pt x="11037862" y="262480"/>
                </a:lnTo>
                <a:lnTo>
                  <a:pt x="11169102" y="0"/>
                </a:lnTo>
                <a:lnTo>
                  <a:pt x="11251508" y="0"/>
                </a:lnTo>
                <a:lnTo>
                  <a:pt x="11106355" y="290305"/>
                </a:lnTo>
                <a:lnTo>
                  <a:pt x="11420942" y="919479"/>
                </a:lnTo>
                <a:lnTo>
                  <a:pt x="12191997" y="919479"/>
                </a:lnTo>
                <a:lnTo>
                  <a:pt x="12191997" y="970696"/>
                </a:lnTo>
                <a:lnTo>
                  <a:pt x="11438145" y="970696"/>
                </a:lnTo>
                <a:lnTo>
                  <a:pt x="11123558" y="1599870"/>
                </a:lnTo>
                <a:lnTo>
                  <a:pt x="11438145" y="2229044"/>
                </a:lnTo>
                <a:lnTo>
                  <a:pt x="12191997" y="2229044"/>
                </a:lnTo>
                <a:lnTo>
                  <a:pt x="12191997" y="2278294"/>
                </a:lnTo>
                <a:lnTo>
                  <a:pt x="11480997" y="2278294"/>
                </a:lnTo>
                <a:lnTo>
                  <a:pt x="11166410" y="2907468"/>
                </a:lnTo>
                <a:lnTo>
                  <a:pt x="11480997" y="3536642"/>
                </a:lnTo>
                <a:lnTo>
                  <a:pt x="12191997" y="3536642"/>
                </a:lnTo>
                <a:lnTo>
                  <a:pt x="12191997" y="3593899"/>
                </a:lnTo>
                <a:lnTo>
                  <a:pt x="11506667" y="3593899"/>
                </a:lnTo>
                <a:lnTo>
                  <a:pt x="11192080" y="4223073"/>
                </a:lnTo>
                <a:lnTo>
                  <a:pt x="11506667" y="4852247"/>
                </a:lnTo>
                <a:lnTo>
                  <a:pt x="12191997" y="4852247"/>
                </a:lnTo>
                <a:lnTo>
                  <a:pt x="12191997" y="6857998"/>
                </a:lnTo>
                <a:lnTo>
                  <a:pt x="0" y="6857998"/>
                </a:lnTo>
                <a:close/>
              </a:path>
            </a:pathLst>
          </a:custGeom>
          <a:solidFill>
            <a:schemeClr val="lt1"/>
          </a:solidFill>
          <a:ln w="12700" cap="flat" cmpd="sng">
            <a:solidFill>
              <a:srgbClr val="5F020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1" name="Google Shape;91;p1"/>
          <p:cNvSpPr txBox="1">
            <a:spLocks noGrp="1"/>
          </p:cNvSpPr>
          <p:nvPr>
            <p:ph type="ctrTitle"/>
          </p:nvPr>
        </p:nvSpPr>
        <p:spPr>
          <a:xfrm>
            <a:off x="461277" y="4919208"/>
            <a:ext cx="11220600" cy="7896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accent5"/>
              </a:buClr>
              <a:buSzPts val="6000"/>
              <a:buFont typeface="Century Gothic"/>
              <a:buNone/>
            </a:pPr>
            <a:r>
              <a:rPr lang="en-US" sz="5700" b="1">
                <a:solidFill>
                  <a:schemeClr val="accent5"/>
                </a:solidFill>
                <a:latin typeface="Lexend"/>
                <a:ea typeface="Lexend"/>
                <a:cs typeface="Lexend"/>
                <a:sym typeface="Lexend"/>
              </a:rPr>
              <a:t>Sea Level Rise Projections</a:t>
            </a:r>
            <a:endParaRPr sz="5700" b="1">
              <a:solidFill>
                <a:schemeClr val="accent4"/>
              </a:solidFill>
              <a:latin typeface="Lexend"/>
              <a:ea typeface="Lexend"/>
              <a:cs typeface="Lexend"/>
              <a:sym typeface="Lexend"/>
            </a:endParaRPr>
          </a:p>
        </p:txBody>
      </p:sp>
      <p:sp>
        <p:nvSpPr>
          <p:cNvPr id="92" name="Google Shape;92;p1"/>
          <p:cNvSpPr/>
          <p:nvPr/>
        </p:nvSpPr>
        <p:spPr>
          <a:xfrm>
            <a:off x="63203" y="484620"/>
            <a:ext cx="2607300" cy="2607300"/>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3" name="Google Shape;93;p1"/>
          <p:cNvSpPr/>
          <p:nvPr/>
        </p:nvSpPr>
        <p:spPr>
          <a:xfrm>
            <a:off x="-1591128" y="17534"/>
            <a:ext cx="3541500" cy="3541500"/>
          </a:xfrm>
          <a:prstGeom prst="diamond">
            <a:avLst/>
          </a:prstGeom>
          <a:noFill/>
          <a:ln w="12700" cap="flat" cmpd="sng">
            <a:solidFill>
              <a:srgbClr val="E066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4" name="Google Shape;94;p1"/>
          <p:cNvSpPr txBox="1"/>
          <p:nvPr/>
        </p:nvSpPr>
        <p:spPr>
          <a:xfrm>
            <a:off x="375900" y="6116050"/>
            <a:ext cx="11516400" cy="743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accent5"/>
              </a:buClr>
              <a:buSzPts val="6000"/>
              <a:buFont typeface="Century Gothic"/>
              <a:buNone/>
            </a:pPr>
            <a:r>
              <a:rPr lang="en-US" sz="2300" b="1">
                <a:solidFill>
                  <a:srgbClr val="E06666"/>
                </a:solidFill>
                <a:latin typeface="Lexend"/>
                <a:ea typeface="Lexend"/>
                <a:cs typeface="Lexend"/>
                <a:sym typeface="Lexend"/>
              </a:rPr>
              <a:t>Gaining Insight with Predictive Analytics</a:t>
            </a:r>
            <a:endParaRPr sz="100" b="1">
              <a:solidFill>
                <a:srgbClr val="E06666"/>
              </a:solidFill>
              <a:latin typeface="Lexend"/>
              <a:ea typeface="Lexend"/>
              <a:cs typeface="Lexend"/>
              <a:sym typeface="Lexend"/>
            </a:endParaRPr>
          </a:p>
        </p:txBody>
      </p:sp>
      <p:cxnSp>
        <p:nvCxnSpPr>
          <p:cNvPr id="95" name="Google Shape;95;p1"/>
          <p:cNvCxnSpPr/>
          <p:nvPr/>
        </p:nvCxnSpPr>
        <p:spPr>
          <a:xfrm>
            <a:off x="1754450" y="5928725"/>
            <a:ext cx="8632800" cy="18600"/>
          </a:xfrm>
          <a:prstGeom prst="straightConnector1">
            <a:avLst/>
          </a:prstGeom>
          <a:noFill/>
          <a:ln w="12700" cap="flat" cmpd="sng">
            <a:solidFill>
              <a:srgbClr val="5F0208"/>
            </a:solidFill>
            <a:prstDash val="solid"/>
            <a:miter lim="8000"/>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sldNum" idx="12"/>
          </p:nvPr>
        </p:nvSpPr>
        <p:spPr>
          <a:xfrm>
            <a:off x="8407400" y="60830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cxnSp>
        <p:nvCxnSpPr>
          <p:cNvPr id="224" name="Google Shape;224;p7"/>
          <p:cNvCxnSpPr/>
          <p:nvPr/>
        </p:nvCxnSpPr>
        <p:spPr>
          <a:xfrm rot="10800000" flipH="1">
            <a:off x="10259125" y="522775"/>
            <a:ext cx="1933200" cy="6900"/>
          </a:xfrm>
          <a:prstGeom prst="straightConnector1">
            <a:avLst/>
          </a:prstGeom>
          <a:noFill/>
          <a:ln w="9525" cap="flat" cmpd="sng">
            <a:solidFill>
              <a:srgbClr val="085763"/>
            </a:solidFill>
            <a:prstDash val="solid"/>
            <a:miter lim="800000"/>
            <a:headEnd type="oval" w="med" len="med"/>
            <a:tailEnd type="none" w="sm" len="sm"/>
          </a:ln>
        </p:spPr>
      </p:cxnSp>
      <p:sp>
        <p:nvSpPr>
          <p:cNvPr id="225" name="Google Shape;225;p7"/>
          <p:cNvSpPr txBox="1"/>
          <p:nvPr/>
        </p:nvSpPr>
        <p:spPr>
          <a:xfrm>
            <a:off x="1570450" y="310150"/>
            <a:ext cx="8874300" cy="757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3F3F3F"/>
              </a:buClr>
              <a:buSzPts val="2800"/>
              <a:buFont typeface="Century Gothic"/>
              <a:buNone/>
            </a:pPr>
            <a:r>
              <a:rPr lang="en-US" sz="2400" b="1">
                <a:solidFill>
                  <a:srgbClr val="3F3F3F"/>
                </a:solidFill>
                <a:latin typeface="Lexend"/>
                <a:ea typeface="Lexend"/>
                <a:cs typeface="Lexend"/>
                <a:sym typeface="Lexend"/>
              </a:rPr>
              <a:t>Mean Sea Level for Target Cities (combined)</a:t>
            </a:r>
            <a:endParaRPr sz="2400" b="1">
              <a:solidFill>
                <a:srgbClr val="3F3F3F"/>
              </a:solidFill>
              <a:latin typeface="Lexend"/>
              <a:ea typeface="Lexend"/>
              <a:cs typeface="Lexend"/>
              <a:sym typeface="Lexend"/>
            </a:endParaRPr>
          </a:p>
          <a:p>
            <a:pPr marL="0" marR="0" lvl="0" indent="0" algn="ctr" rtl="0">
              <a:lnSpc>
                <a:spcPct val="90000"/>
              </a:lnSpc>
              <a:spcBef>
                <a:spcPts val="0"/>
              </a:spcBef>
              <a:spcAft>
                <a:spcPts val="0"/>
              </a:spcAft>
              <a:buClr>
                <a:srgbClr val="3F3F3F"/>
              </a:buClr>
              <a:buSzPts val="2800"/>
              <a:buFont typeface="Century Gothic"/>
              <a:buNone/>
            </a:pPr>
            <a:r>
              <a:rPr lang="en-US" sz="2400" b="1">
                <a:solidFill>
                  <a:schemeClr val="accent3"/>
                </a:solidFill>
                <a:latin typeface="Lexend"/>
                <a:ea typeface="Lexend"/>
                <a:cs typeface="Lexend"/>
                <a:sym typeface="Lexend"/>
              </a:rPr>
              <a:t>(1923-2023)</a:t>
            </a:r>
            <a:endParaRPr sz="2400">
              <a:solidFill>
                <a:schemeClr val="accent3"/>
              </a:solidFill>
              <a:latin typeface="Lexend"/>
              <a:ea typeface="Lexend"/>
              <a:cs typeface="Lexend"/>
              <a:sym typeface="Lexend"/>
            </a:endParaRPr>
          </a:p>
        </p:txBody>
      </p:sp>
      <p:cxnSp>
        <p:nvCxnSpPr>
          <p:cNvPr id="226" name="Google Shape;226;p7"/>
          <p:cNvCxnSpPr/>
          <p:nvPr/>
        </p:nvCxnSpPr>
        <p:spPr>
          <a:xfrm>
            <a:off x="0" y="522898"/>
            <a:ext cx="1719300" cy="6900"/>
          </a:xfrm>
          <a:prstGeom prst="straightConnector1">
            <a:avLst/>
          </a:prstGeom>
          <a:noFill/>
          <a:ln w="9525" cap="flat" cmpd="sng">
            <a:solidFill>
              <a:srgbClr val="085763"/>
            </a:solidFill>
            <a:prstDash val="solid"/>
            <a:miter lim="800000"/>
            <a:headEnd type="none" w="sm" len="sm"/>
            <a:tailEnd type="oval" w="med" len="med"/>
          </a:ln>
        </p:spPr>
      </p:cxnSp>
      <p:sp>
        <p:nvSpPr>
          <p:cNvPr id="227" name="Google Shape;227;p7" descr="Icon of magnifying glass representing search. "/>
          <p:cNvSpPr/>
          <p:nvPr/>
        </p:nvSpPr>
        <p:spPr>
          <a:xfrm>
            <a:off x="642545" y="1095677"/>
            <a:ext cx="287339" cy="285750"/>
          </a:xfrm>
          <a:custGeom>
            <a:avLst/>
            <a:gdLst/>
            <a:ahLst/>
            <a:cxnLst/>
            <a:rect l="l" t="t" r="r" b="b"/>
            <a:pathLst>
              <a:path w="902" h="901" extrusionOk="0">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nvGrpSpPr>
          <p:cNvPr id="228" name="Google Shape;228;p7" descr="Icon of paper and pen. "/>
          <p:cNvGrpSpPr/>
          <p:nvPr/>
        </p:nvGrpSpPr>
        <p:grpSpPr>
          <a:xfrm>
            <a:off x="1786338" y="1095677"/>
            <a:ext cx="287337" cy="285750"/>
            <a:chOff x="7018338" y="4656138"/>
            <a:chExt cx="287337" cy="285750"/>
          </a:xfrm>
        </p:grpSpPr>
        <p:sp>
          <p:nvSpPr>
            <p:cNvPr id="229" name="Google Shape;229;p7"/>
            <p:cNvSpPr/>
            <p:nvPr/>
          </p:nvSpPr>
          <p:spPr>
            <a:xfrm>
              <a:off x="7018338" y="4656138"/>
              <a:ext cx="230188" cy="285750"/>
            </a:xfrm>
            <a:custGeom>
              <a:avLst/>
              <a:gdLst/>
              <a:ahLst/>
              <a:cxnLst/>
              <a:rect l="l" t="t" r="r" b="b"/>
              <a:pathLst>
                <a:path w="723" h="903" extrusionOk="0">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0" name="Google Shape;230;p7"/>
            <p:cNvSpPr/>
            <p:nvPr/>
          </p:nvSpPr>
          <p:spPr>
            <a:xfrm>
              <a:off x="7239000" y="4722813"/>
              <a:ext cx="66675" cy="128588"/>
            </a:xfrm>
            <a:custGeom>
              <a:avLst/>
              <a:gdLst/>
              <a:ahLst/>
              <a:cxnLst/>
              <a:rect l="l" t="t" r="r" b="b"/>
              <a:pathLst>
                <a:path w="210" h="407" extrusionOk="0">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1" name="Google Shape;231;p7"/>
            <p:cNvSpPr/>
            <p:nvPr/>
          </p:nvSpPr>
          <p:spPr>
            <a:xfrm>
              <a:off x="7258050" y="4913313"/>
              <a:ext cx="47625" cy="28575"/>
            </a:xfrm>
            <a:custGeom>
              <a:avLst/>
              <a:gdLst/>
              <a:ahLst/>
              <a:cxnLst/>
              <a:rect l="l" t="t" r="r" b="b"/>
              <a:pathLst>
                <a:path w="151" h="90" extrusionOk="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2" name="Google Shape;232;p7"/>
            <p:cNvSpPr/>
            <p:nvPr/>
          </p:nvSpPr>
          <p:spPr>
            <a:xfrm>
              <a:off x="7258050" y="4837113"/>
              <a:ext cx="47625" cy="666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33" name="Google Shape;233;p7" descr="Icon of computer monitor. "/>
          <p:cNvGrpSpPr/>
          <p:nvPr/>
        </p:nvGrpSpPr>
        <p:grpSpPr>
          <a:xfrm>
            <a:off x="2930130" y="1109171"/>
            <a:ext cx="287338" cy="258762"/>
            <a:chOff x="879475" y="817563"/>
            <a:chExt cx="287338" cy="258762"/>
          </a:xfrm>
        </p:grpSpPr>
        <p:sp>
          <p:nvSpPr>
            <p:cNvPr id="234" name="Google Shape;234;p7"/>
            <p:cNvSpPr/>
            <p:nvPr/>
          </p:nvSpPr>
          <p:spPr>
            <a:xfrm>
              <a:off x="879475" y="817563"/>
              <a:ext cx="287338" cy="171450"/>
            </a:xfrm>
            <a:custGeom>
              <a:avLst/>
              <a:gdLst/>
              <a:ahLst/>
              <a:cxnLst/>
              <a:rect l="l" t="t" r="r" b="b"/>
              <a:pathLst>
                <a:path w="904" h="544" extrusionOk="0">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5" name="Google Shape;235;p7"/>
            <p:cNvSpPr/>
            <p:nvPr/>
          </p:nvSpPr>
          <p:spPr>
            <a:xfrm>
              <a:off x="879475" y="1000125"/>
              <a:ext cx="287338" cy="76200"/>
            </a:xfrm>
            <a:custGeom>
              <a:avLst/>
              <a:gdLst/>
              <a:ahLst/>
              <a:cxnLst/>
              <a:rect l="l" t="t" r="r" b="b"/>
              <a:pathLst>
                <a:path w="904" h="241" extrusionOk="0">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36" name="Google Shape;236;p7" descr="Icon of computer monitors."/>
          <p:cNvGrpSpPr/>
          <p:nvPr/>
        </p:nvGrpSpPr>
        <p:grpSpPr>
          <a:xfrm>
            <a:off x="4073923" y="1085945"/>
            <a:ext cx="287338" cy="258762"/>
            <a:chOff x="304800" y="5129213"/>
            <a:chExt cx="287338" cy="258762"/>
          </a:xfrm>
        </p:grpSpPr>
        <p:sp>
          <p:nvSpPr>
            <p:cNvPr id="237" name="Google Shape;237;p7"/>
            <p:cNvSpPr/>
            <p:nvPr/>
          </p:nvSpPr>
          <p:spPr>
            <a:xfrm>
              <a:off x="381000" y="5224463"/>
              <a:ext cx="134938" cy="38100"/>
            </a:xfrm>
            <a:custGeom>
              <a:avLst/>
              <a:gdLst/>
              <a:ahLst/>
              <a:cxnLst/>
              <a:rect l="l" t="t" r="r" b="b"/>
              <a:pathLst>
                <a:path w="423" h="120" extrusionOk="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8" name="Google Shape;238;p7"/>
            <p:cNvSpPr/>
            <p:nvPr/>
          </p:nvSpPr>
          <p:spPr>
            <a:xfrm>
              <a:off x="390525" y="5129213"/>
              <a:ext cx="115888" cy="85725"/>
            </a:xfrm>
            <a:custGeom>
              <a:avLst/>
              <a:gdLst/>
              <a:ahLst/>
              <a:cxnLst/>
              <a:rect l="l" t="t" r="r" b="b"/>
              <a:pathLst>
                <a:path w="362" h="271" extrusionOk="0">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9" name="Google Shape;239;p7"/>
            <p:cNvSpPr/>
            <p:nvPr/>
          </p:nvSpPr>
          <p:spPr>
            <a:xfrm>
              <a:off x="457200" y="5349875"/>
              <a:ext cx="134938" cy="38100"/>
            </a:xfrm>
            <a:custGeom>
              <a:avLst/>
              <a:gdLst/>
              <a:ahLst/>
              <a:cxnLst/>
              <a:rect l="l" t="t" r="r" b="b"/>
              <a:pathLst>
                <a:path w="423" h="121" extrusionOk="0">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0" name="Google Shape;240;p7"/>
            <p:cNvSpPr/>
            <p:nvPr/>
          </p:nvSpPr>
          <p:spPr>
            <a:xfrm>
              <a:off x="468313" y="5253038"/>
              <a:ext cx="114300" cy="87313"/>
            </a:xfrm>
            <a:custGeom>
              <a:avLst/>
              <a:gdLst/>
              <a:ahLst/>
              <a:cxnLst/>
              <a:rect l="l" t="t" r="r" b="b"/>
              <a:pathLst>
                <a:path w="362" h="273" extrusionOk="0">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1" name="Google Shape;241;p7"/>
            <p:cNvSpPr/>
            <p:nvPr/>
          </p:nvSpPr>
          <p:spPr>
            <a:xfrm>
              <a:off x="314325" y="5253038"/>
              <a:ext cx="115888" cy="87313"/>
            </a:xfrm>
            <a:custGeom>
              <a:avLst/>
              <a:gdLst/>
              <a:ahLst/>
              <a:cxnLst/>
              <a:rect l="l" t="t" r="r" b="b"/>
              <a:pathLst>
                <a:path w="363" h="273" extrusionOk="0">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2" name="Google Shape;242;p7"/>
            <p:cNvSpPr/>
            <p:nvPr/>
          </p:nvSpPr>
          <p:spPr>
            <a:xfrm>
              <a:off x="304800" y="5349875"/>
              <a:ext cx="134938" cy="38100"/>
            </a:xfrm>
            <a:custGeom>
              <a:avLst/>
              <a:gdLst/>
              <a:ahLst/>
              <a:cxnLst/>
              <a:rect l="l" t="t" r="r" b="b"/>
              <a:pathLst>
                <a:path w="423" h="121" extrusionOk="0">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43" name="Google Shape;243;p7" descr="Icon of four squares."/>
          <p:cNvGrpSpPr/>
          <p:nvPr/>
        </p:nvGrpSpPr>
        <p:grpSpPr>
          <a:xfrm>
            <a:off x="5217716" y="1095677"/>
            <a:ext cx="287338" cy="285750"/>
            <a:chOff x="4900613" y="3937000"/>
            <a:chExt cx="287338" cy="285750"/>
          </a:xfrm>
        </p:grpSpPr>
        <p:sp>
          <p:nvSpPr>
            <p:cNvPr id="244" name="Google Shape;244;p7"/>
            <p:cNvSpPr/>
            <p:nvPr/>
          </p:nvSpPr>
          <p:spPr>
            <a:xfrm>
              <a:off x="4900613" y="3937000"/>
              <a:ext cx="133350" cy="38100"/>
            </a:xfrm>
            <a:custGeom>
              <a:avLst/>
              <a:gdLst/>
              <a:ahLst/>
              <a:cxnLst/>
              <a:rect l="l" t="t" r="r" b="b"/>
              <a:pathLst>
                <a:path w="421" h="120" extrusionOk="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5" name="Google Shape;245;p7"/>
            <p:cNvSpPr/>
            <p:nvPr/>
          </p:nvSpPr>
          <p:spPr>
            <a:xfrm>
              <a:off x="4900613" y="3984625"/>
              <a:ext cx="133350" cy="85725"/>
            </a:xfrm>
            <a:custGeom>
              <a:avLst/>
              <a:gdLst/>
              <a:ahLst/>
              <a:cxnLst/>
              <a:rect l="l" t="t" r="r" b="b"/>
              <a:pathLst>
                <a:path w="421" h="270" extrusionOk="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6" name="Google Shape;246;p7"/>
            <p:cNvSpPr/>
            <p:nvPr/>
          </p:nvSpPr>
          <p:spPr>
            <a:xfrm>
              <a:off x="5053013" y="3937000"/>
              <a:ext cx="134938" cy="38100"/>
            </a:xfrm>
            <a:custGeom>
              <a:avLst/>
              <a:gdLst/>
              <a:ahLst/>
              <a:cxnLst/>
              <a:rect l="l" t="t" r="r" b="b"/>
              <a:pathLst>
                <a:path w="421" h="120" extrusionOk="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7" name="Google Shape;247;p7"/>
            <p:cNvSpPr/>
            <p:nvPr/>
          </p:nvSpPr>
          <p:spPr>
            <a:xfrm>
              <a:off x="5053013" y="3984625"/>
              <a:ext cx="134938" cy="85725"/>
            </a:xfrm>
            <a:custGeom>
              <a:avLst/>
              <a:gdLst/>
              <a:ahLst/>
              <a:cxnLst/>
              <a:rect l="l" t="t" r="r" b="b"/>
              <a:pathLst>
                <a:path w="421" h="270" extrusionOk="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8" name="Google Shape;248;p7"/>
            <p:cNvSpPr/>
            <p:nvPr/>
          </p:nvSpPr>
          <p:spPr>
            <a:xfrm>
              <a:off x="4900613" y="4137025"/>
              <a:ext cx="133350" cy="85725"/>
            </a:xfrm>
            <a:custGeom>
              <a:avLst/>
              <a:gdLst/>
              <a:ahLst/>
              <a:cxnLst/>
              <a:rect l="l" t="t" r="r" b="b"/>
              <a:pathLst>
                <a:path w="421" h="270" extrusionOk="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9" name="Google Shape;249;p7"/>
            <p:cNvSpPr/>
            <p:nvPr/>
          </p:nvSpPr>
          <p:spPr>
            <a:xfrm>
              <a:off x="4900613" y="4089400"/>
              <a:ext cx="133350" cy="38100"/>
            </a:xfrm>
            <a:custGeom>
              <a:avLst/>
              <a:gdLst/>
              <a:ahLst/>
              <a:cxnLst/>
              <a:rect l="l" t="t" r="r" b="b"/>
              <a:pathLst>
                <a:path w="421" h="121" extrusionOk="0">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0" name="Google Shape;250;p7"/>
            <p:cNvSpPr/>
            <p:nvPr/>
          </p:nvSpPr>
          <p:spPr>
            <a:xfrm>
              <a:off x="5053013" y="4137025"/>
              <a:ext cx="134938" cy="85725"/>
            </a:xfrm>
            <a:custGeom>
              <a:avLst/>
              <a:gdLst/>
              <a:ahLst/>
              <a:cxnLst/>
              <a:rect l="l" t="t" r="r" b="b"/>
              <a:pathLst>
                <a:path w="421" h="270" extrusionOk="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1" name="Google Shape;251;p7"/>
            <p:cNvSpPr/>
            <p:nvPr/>
          </p:nvSpPr>
          <p:spPr>
            <a:xfrm>
              <a:off x="5053013" y="4089400"/>
              <a:ext cx="134938" cy="38100"/>
            </a:xfrm>
            <a:custGeom>
              <a:avLst/>
              <a:gdLst/>
              <a:ahLst/>
              <a:cxnLst/>
              <a:rect l="l" t="t" r="r" b="b"/>
              <a:pathLst>
                <a:path w="421" h="121" extrusionOk="0">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52" name="Google Shape;252;p7" descr="Icon of mobile phone and speech bubble."/>
          <p:cNvGrpSpPr/>
          <p:nvPr/>
        </p:nvGrpSpPr>
        <p:grpSpPr>
          <a:xfrm>
            <a:off x="6361509" y="1100440"/>
            <a:ext cx="277813" cy="276225"/>
            <a:chOff x="6105525" y="1922463"/>
            <a:chExt cx="277813" cy="276225"/>
          </a:xfrm>
        </p:grpSpPr>
        <p:sp>
          <p:nvSpPr>
            <p:cNvPr id="253" name="Google Shape;253;p7"/>
            <p:cNvSpPr/>
            <p:nvPr/>
          </p:nvSpPr>
          <p:spPr>
            <a:xfrm>
              <a:off x="6105525" y="1960563"/>
              <a:ext cx="96838" cy="47625"/>
            </a:xfrm>
            <a:custGeom>
              <a:avLst/>
              <a:gdLst/>
              <a:ahLst/>
              <a:cxnLst/>
              <a:rect l="l" t="t" r="r" b="b"/>
              <a:pathLst>
                <a:path w="303" h="150" extrusionOk="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4" name="Google Shape;254;p7"/>
            <p:cNvSpPr/>
            <p:nvPr/>
          </p:nvSpPr>
          <p:spPr>
            <a:xfrm>
              <a:off x="6105525" y="2151063"/>
              <a:ext cx="142875" cy="47625"/>
            </a:xfrm>
            <a:custGeom>
              <a:avLst/>
              <a:gdLst/>
              <a:ahLst/>
              <a:cxnLst/>
              <a:rect l="l" t="t" r="r" b="b"/>
              <a:pathLst>
                <a:path w="451" h="150" extrusionOk="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5" name="Google Shape;255;p7"/>
            <p:cNvSpPr/>
            <p:nvPr/>
          </p:nvSpPr>
          <p:spPr>
            <a:xfrm>
              <a:off x="6105525" y="2017713"/>
              <a:ext cx="142875" cy="123825"/>
            </a:xfrm>
            <a:custGeom>
              <a:avLst/>
              <a:gdLst/>
              <a:ahLst/>
              <a:cxnLst/>
              <a:rect l="l" t="t" r="r" b="b"/>
              <a:pathLst>
                <a:path w="451" h="390" extrusionOk="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6" name="Google Shape;256;p7"/>
            <p:cNvSpPr/>
            <p:nvPr/>
          </p:nvSpPr>
          <p:spPr>
            <a:xfrm>
              <a:off x="6210300" y="1922463"/>
              <a:ext cx="173038" cy="127000"/>
            </a:xfrm>
            <a:custGeom>
              <a:avLst/>
              <a:gdLst/>
              <a:ahLst/>
              <a:cxnLst/>
              <a:rect l="l" t="t" r="r" b="b"/>
              <a:pathLst>
                <a:path w="542" h="400" extrusionOk="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57" name="Google Shape;257;p7" descr="Icon of paper. "/>
          <p:cNvGrpSpPr/>
          <p:nvPr/>
        </p:nvGrpSpPr>
        <p:grpSpPr>
          <a:xfrm>
            <a:off x="8637982" y="1095677"/>
            <a:ext cx="220663" cy="285750"/>
            <a:chOff x="4926013" y="796925"/>
            <a:chExt cx="220663" cy="285750"/>
          </a:xfrm>
        </p:grpSpPr>
        <p:sp>
          <p:nvSpPr>
            <p:cNvPr id="258" name="Google Shape;258;p7"/>
            <p:cNvSpPr/>
            <p:nvPr/>
          </p:nvSpPr>
          <p:spPr>
            <a:xfrm>
              <a:off x="5026025" y="996950"/>
              <a:ext cx="30163" cy="285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9" name="Google Shape;259;p7"/>
            <p:cNvSpPr/>
            <p:nvPr/>
          </p:nvSpPr>
          <p:spPr>
            <a:xfrm>
              <a:off x="5064125" y="930275"/>
              <a:ext cx="28575" cy="952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0" name="Google Shape;260;p7"/>
            <p:cNvSpPr/>
            <p:nvPr/>
          </p:nvSpPr>
          <p:spPr>
            <a:xfrm>
              <a:off x="4987925" y="977900"/>
              <a:ext cx="28575" cy="4762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1" name="Google Shape;261;p7"/>
            <p:cNvSpPr/>
            <p:nvPr/>
          </p:nvSpPr>
          <p:spPr>
            <a:xfrm>
              <a:off x="4926013" y="796925"/>
              <a:ext cx="220663" cy="285750"/>
            </a:xfrm>
            <a:custGeom>
              <a:avLst/>
              <a:gdLst/>
              <a:ahLst/>
              <a:cxnLst/>
              <a:rect l="l" t="t" r="r" b="b"/>
              <a:pathLst>
                <a:path w="553" h="722" extrusionOk="0">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62" name="Google Shape;262;p7" descr="Icon of symbol representing email."/>
          <p:cNvGrpSpPr/>
          <p:nvPr/>
        </p:nvGrpSpPr>
        <p:grpSpPr>
          <a:xfrm>
            <a:off x="7495777" y="1095677"/>
            <a:ext cx="285750" cy="285750"/>
            <a:chOff x="11028363" y="771525"/>
            <a:chExt cx="285750" cy="285750"/>
          </a:xfrm>
        </p:grpSpPr>
        <p:sp>
          <p:nvSpPr>
            <p:cNvPr id="263" name="Google Shape;263;p7"/>
            <p:cNvSpPr/>
            <p:nvPr/>
          </p:nvSpPr>
          <p:spPr>
            <a:xfrm>
              <a:off x="11033125" y="776288"/>
              <a:ext cx="277812" cy="276225"/>
            </a:xfrm>
            <a:custGeom>
              <a:avLst/>
              <a:gdLst/>
              <a:ahLst/>
              <a:cxnLst/>
              <a:rect l="l" t="t" r="r" b="b"/>
              <a:pathLst>
                <a:path w="697" h="698" extrusionOk="0">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4" name="Google Shape;264;p7"/>
            <p:cNvSpPr/>
            <p:nvPr/>
          </p:nvSpPr>
          <p:spPr>
            <a:xfrm>
              <a:off x="11109325" y="885825"/>
              <a:ext cx="123825" cy="71438"/>
            </a:xfrm>
            <a:custGeom>
              <a:avLst/>
              <a:gdLst/>
              <a:ahLst/>
              <a:cxnLst/>
              <a:rect l="l" t="t" r="r" b="b"/>
              <a:pathLst>
                <a:path w="312" h="180" extrusionOk="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5" name="Google Shape;265;p7"/>
            <p:cNvSpPr/>
            <p:nvPr/>
          </p:nvSpPr>
          <p:spPr>
            <a:xfrm>
              <a:off x="11250613" y="993775"/>
              <a:ext cx="63500" cy="63500"/>
            </a:xfrm>
            <a:custGeom>
              <a:avLst/>
              <a:gdLst/>
              <a:ahLst/>
              <a:cxnLst/>
              <a:rect l="l" t="t" r="r" b="b"/>
              <a:pathLst>
                <a:path w="161" h="159" extrusionOk="0">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6" name="Google Shape;266;p7"/>
            <p:cNvSpPr/>
            <p:nvPr/>
          </p:nvSpPr>
          <p:spPr>
            <a:xfrm>
              <a:off x="11028363" y="993775"/>
              <a:ext cx="63500" cy="63500"/>
            </a:xfrm>
            <a:custGeom>
              <a:avLst/>
              <a:gdLst/>
              <a:ahLst/>
              <a:cxnLst/>
              <a:rect l="l" t="t" r="r" b="b"/>
              <a:pathLst>
                <a:path w="160" h="159" extrusionOk="0">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7" name="Google Shape;267;p7"/>
            <p:cNvSpPr/>
            <p:nvPr/>
          </p:nvSpPr>
          <p:spPr>
            <a:xfrm>
              <a:off x="11250613" y="771525"/>
              <a:ext cx="63500" cy="63500"/>
            </a:xfrm>
            <a:custGeom>
              <a:avLst/>
              <a:gdLst/>
              <a:ahLst/>
              <a:cxnLst/>
              <a:rect l="l" t="t" r="r" b="b"/>
              <a:pathLst>
                <a:path w="161" h="160" extrusionOk="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8" name="Google Shape;268;p7"/>
            <p:cNvSpPr/>
            <p:nvPr/>
          </p:nvSpPr>
          <p:spPr>
            <a:xfrm>
              <a:off x="11028363" y="771525"/>
              <a:ext cx="63500" cy="63500"/>
            </a:xfrm>
            <a:custGeom>
              <a:avLst/>
              <a:gdLst/>
              <a:ahLst/>
              <a:cxnLst/>
              <a:rect l="l" t="t" r="r" b="b"/>
              <a:pathLst>
                <a:path w="160" h="160" extrusionOk="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69" name="Google Shape;269;p7" descr="Icon of boxes. "/>
          <p:cNvGrpSpPr/>
          <p:nvPr/>
        </p:nvGrpSpPr>
        <p:grpSpPr>
          <a:xfrm>
            <a:off x="10855719" y="1095677"/>
            <a:ext cx="287337" cy="285750"/>
            <a:chOff x="5465763" y="3068638"/>
            <a:chExt cx="287337" cy="285750"/>
          </a:xfrm>
        </p:grpSpPr>
        <p:sp>
          <p:nvSpPr>
            <p:cNvPr id="270" name="Google Shape;270;p7"/>
            <p:cNvSpPr/>
            <p:nvPr/>
          </p:nvSpPr>
          <p:spPr>
            <a:xfrm>
              <a:off x="5564188" y="3068638"/>
              <a:ext cx="119063" cy="38100"/>
            </a:xfrm>
            <a:custGeom>
              <a:avLst/>
              <a:gdLst/>
              <a:ahLst/>
              <a:cxnLst/>
              <a:rect l="l" t="t" r="r" b="b"/>
              <a:pathLst>
                <a:path w="375" h="120" extrusionOk="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71" name="Google Shape;271;p7"/>
            <p:cNvSpPr/>
            <p:nvPr/>
          </p:nvSpPr>
          <p:spPr>
            <a:xfrm>
              <a:off x="5629275" y="3097213"/>
              <a:ext cx="57150" cy="93663"/>
            </a:xfrm>
            <a:custGeom>
              <a:avLst/>
              <a:gdLst/>
              <a:ahLst/>
              <a:cxnLst/>
              <a:rect l="l" t="t" r="r" b="b"/>
              <a:pathLst>
                <a:path w="181" h="295" extrusionOk="0">
                  <a:moveTo>
                    <a:pt x="181" y="210"/>
                  </a:moveTo>
                  <a:lnTo>
                    <a:pt x="181" y="0"/>
                  </a:lnTo>
                  <a:lnTo>
                    <a:pt x="0" y="56"/>
                  </a:lnTo>
                  <a:lnTo>
                    <a:pt x="0" y="295"/>
                  </a:lnTo>
                  <a:lnTo>
                    <a:pt x="171" y="224"/>
                  </a:lnTo>
                  <a:lnTo>
                    <a:pt x="174" y="222"/>
                  </a:lnTo>
                  <a:lnTo>
                    <a:pt x="178" y="219"/>
                  </a:lnTo>
                  <a:lnTo>
                    <a:pt x="180" y="215"/>
                  </a:lnTo>
                  <a:lnTo>
                    <a:pt x="181" y="21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72" name="Google Shape;272;p7"/>
            <p:cNvSpPr/>
            <p:nvPr/>
          </p:nvSpPr>
          <p:spPr>
            <a:xfrm>
              <a:off x="5562600" y="3097213"/>
              <a:ext cx="57150" cy="93663"/>
            </a:xfrm>
            <a:custGeom>
              <a:avLst/>
              <a:gdLst/>
              <a:ahLst/>
              <a:cxnLst/>
              <a:rect l="l" t="t" r="r" b="b"/>
              <a:pathLst>
                <a:path w="181" h="295" extrusionOk="0">
                  <a:moveTo>
                    <a:pt x="9" y="224"/>
                  </a:moveTo>
                  <a:lnTo>
                    <a:pt x="181" y="295"/>
                  </a:lnTo>
                  <a:lnTo>
                    <a:pt x="181" y="56"/>
                  </a:lnTo>
                  <a:lnTo>
                    <a:pt x="0" y="0"/>
                  </a:lnTo>
                  <a:lnTo>
                    <a:pt x="0" y="210"/>
                  </a:lnTo>
                  <a:lnTo>
                    <a:pt x="0" y="215"/>
                  </a:lnTo>
                  <a:lnTo>
                    <a:pt x="2" y="219"/>
                  </a:lnTo>
                  <a:lnTo>
                    <a:pt x="6" y="222"/>
                  </a:lnTo>
                  <a:lnTo>
                    <a:pt x="9" y="22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73" name="Google Shape;273;p7"/>
            <p:cNvSpPr/>
            <p:nvPr/>
          </p:nvSpPr>
          <p:spPr>
            <a:xfrm>
              <a:off x="5705475" y="3217863"/>
              <a:ext cx="47625" cy="77788"/>
            </a:xfrm>
            <a:custGeom>
              <a:avLst/>
              <a:gdLst/>
              <a:ahLst/>
              <a:cxnLst/>
              <a:rect l="l" t="t" r="r" b="b"/>
              <a:pathLst>
                <a:path w="150" h="249" extrusionOk="0">
                  <a:moveTo>
                    <a:pt x="0" y="67"/>
                  </a:moveTo>
                  <a:lnTo>
                    <a:pt x="0" y="249"/>
                  </a:lnTo>
                  <a:lnTo>
                    <a:pt x="141" y="177"/>
                  </a:lnTo>
                  <a:lnTo>
                    <a:pt x="146" y="175"/>
                  </a:lnTo>
                  <a:lnTo>
                    <a:pt x="148" y="171"/>
                  </a:lnTo>
                  <a:lnTo>
                    <a:pt x="149" y="168"/>
                  </a:lnTo>
                  <a:lnTo>
                    <a:pt x="150" y="164"/>
                  </a:lnTo>
                  <a:lnTo>
                    <a:pt x="150" y="0"/>
                  </a:lnTo>
                  <a:lnTo>
                    <a:pt x="0" y="6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74" name="Google Shape;274;p7"/>
            <p:cNvSpPr/>
            <p:nvPr/>
          </p:nvSpPr>
          <p:spPr>
            <a:xfrm>
              <a:off x="5656263" y="3192463"/>
              <a:ext cx="88900" cy="38100"/>
            </a:xfrm>
            <a:custGeom>
              <a:avLst/>
              <a:gdLst/>
              <a:ahLst/>
              <a:cxnLst/>
              <a:rect l="l" t="t" r="r" b="b"/>
              <a:pathLst>
                <a:path w="281" h="120" extrusionOk="0">
                  <a:moveTo>
                    <a:pt x="146" y="2"/>
                  </a:moveTo>
                  <a:lnTo>
                    <a:pt x="143" y="0"/>
                  </a:lnTo>
                  <a:lnTo>
                    <a:pt x="141" y="0"/>
                  </a:lnTo>
                  <a:lnTo>
                    <a:pt x="138" y="0"/>
                  </a:lnTo>
                  <a:lnTo>
                    <a:pt x="134" y="2"/>
                  </a:lnTo>
                  <a:lnTo>
                    <a:pt x="0" y="55"/>
                  </a:lnTo>
                  <a:lnTo>
                    <a:pt x="141" y="120"/>
                  </a:lnTo>
                  <a:lnTo>
                    <a:pt x="281" y="55"/>
                  </a:lnTo>
                  <a:lnTo>
                    <a:pt x="146"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75" name="Google Shape;275;p7"/>
            <p:cNvSpPr/>
            <p:nvPr/>
          </p:nvSpPr>
          <p:spPr>
            <a:xfrm>
              <a:off x="5648325" y="3217863"/>
              <a:ext cx="47625" cy="77788"/>
            </a:xfrm>
            <a:custGeom>
              <a:avLst/>
              <a:gdLst/>
              <a:ahLst/>
              <a:cxnLst/>
              <a:rect l="l" t="t" r="r" b="b"/>
              <a:pathLst>
                <a:path w="151" h="249" extrusionOk="0">
                  <a:moveTo>
                    <a:pt x="0" y="164"/>
                  </a:moveTo>
                  <a:lnTo>
                    <a:pt x="1" y="167"/>
                  </a:lnTo>
                  <a:lnTo>
                    <a:pt x="2" y="171"/>
                  </a:lnTo>
                  <a:lnTo>
                    <a:pt x="5" y="175"/>
                  </a:lnTo>
                  <a:lnTo>
                    <a:pt x="8" y="177"/>
                  </a:lnTo>
                  <a:lnTo>
                    <a:pt x="151" y="249"/>
                  </a:lnTo>
                  <a:lnTo>
                    <a:pt x="151" y="67"/>
                  </a:lnTo>
                  <a:lnTo>
                    <a:pt x="0" y="0"/>
                  </a:lnTo>
                  <a:lnTo>
                    <a:pt x="0" y="16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76" name="Google Shape;276;p7"/>
            <p:cNvSpPr/>
            <p:nvPr/>
          </p:nvSpPr>
          <p:spPr>
            <a:xfrm>
              <a:off x="5475288" y="3201988"/>
              <a:ext cx="144463" cy="47625"/>
            </a:xfrm>
            <a:custGeom>
              <a:avLst/>
              <a:gdLst/>
              <a:ahLst/>
              <a:cxnLst/>
              <a:rect l="l" t="t" r="r" b="b"/>
              <a:pathLst>
                <a:path w="452" h="151" extrusionOk="0">
                  <a:moveTo>
                    <a:pt x="231" y="2"/>
                  </a:moveTo>
                  <a:lnTo>
                    <a:pt x="225" y="0"/>
                  </a:lnTo>
                  <a:lnTo>
                    <a:pt x="221" y="2"/>
                  </a:lnTo>
                  <a:lnTo>
                    <a:pt x="0" y="70"/>
                  </a:lnTo>
                  <a:lnTo>
                    <a:pt x="225" y="151"/>
                  </a:lnTo>
                  <a:lnTo>
                    <a:pt x="452" y="70"/>
                  </a:lnTo>
                  <a:lnTo>
                    <a:pt x="231"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77" name="Google Shape;277;p7"/>
            <p:cNvSpPr/>
            <p:nvPr/>
          </p:nvSpPr>
          <p:spPr>
            <a:xfrm>
              <a:off x="5465763" y="3230563"/>
              <a:ext cx="76200" cy="123825"/>
            </a:xfrm>
            <a:custGeom>
              <a:avLst/>
              <a:gdLst/>
              <a:ahLst/>
              <a:cxnLst/>
              <a:rect l="l" t="t" r="r" b="b"/>
              <a:pathLst>
                <a:path w="240" h="386" extrusionOk="0">
                  <a:moveTo>
                    <a:pt x="0" y="285"/>
                  </a:moveTo>
                  <a:lnTo>
                    <a:pt x="1" y="289"/>
                  </a:lnTo>
                  <a:lnTo>
                    <a:pt x="2" y="294"/>
                  </a:lnTo>
                  <a:lnTo>
                    <a:pt x="5" y="297"/>
                  </a:lnTo>
                  <a:lnTo>
                    <a:pt x="10" y="299"/>
                  </a:lnTo>
                  <a:lnTo>
                    <a:pt x="240" y="386"/>
                  </a:lnTo>
                  <a:lnTo>
                    <a:pt x="240" y="84"/>
                  </a:lnTo>
                  <a:lnTo>
                    <a:pt x="0" y="0"/>
                  </a:lnTo>
                  <a:lnTo>
                    <a:pt x="0" y="28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78" name="Google Shape;278;p7"/>
            <p:cNvSpPr/>
            <p:nvPr/>
          </p:nvSpPr>
          <p:spPr>
            <a:xfrm>
              <a:off x="5553075" y="3230563"/>
              <a:ext cx="76200" cy="123825"/>
            </a:xfrm>
            <a:custGeom>
              <a:avLst/>
              <a:gdLst/>
              <a:ahLst/>
              <a:cxnLst/>
              <a:rect l="l" t="t" r="r" b="b"/>
              <a:pathLst>
                <a:path w="241" h="386" extrusionOk="0">
                  <a:moveTo>
                    <a:pt x="0" y="386"/>
                  </a:moveTo>
                  <a:lnTo>
                    <a:pt x="231" y="299"/>
                  </a:lnTo>
                  <a:lnTo>
                    <a:pt x="235" y="297"/>
                  </a:lnTo>
                  <a:lnTo>
                    <a:pt x="238" y="294"/>
                  </a:lnTo>
                  <a:lnTo>
                    <a:pt x="239" y="289"/>
                  </a:lnTo>
                  <a:lnTo>
                    <a:pt x="241" y="285"/>
                  </a:lnTo>
                  <a:lnTo>
                    <a:pt x="241" y="0"/>
                  </a:lnTo>
                  <a:lnTo>
                    <a:pt x="0" y="84"/>
                  </a:lnTo>
                  <a:lnTo>
                    <a:pt x="0" y="38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79" name="Google Shape;279;p7" descr="Icon of human being and speech bubble. "/>
          <p:cNvGrpSpPr/>
          <p:nvPr/>
        </p:nvGrpSpPr>
        <p:grpSpPr>
          <a:xfrm>
            <a:off x="9715100" y="1095677"/>
            <a:ext cx="284163" cy="285751"/>
            <a:chOff x="3171788" y="779462"/>
            <a:chExt cx="284163" cy="285751"/>
          </a:xfrm>
        </p:grpSpPr>
        <p:sp>
          <p:nvSpPr>
            <p:cNvPr id="280" name="Google Shape;280;p7"/>
            <p:cNvSpPr/>
            <p:nvPr/>
          </p:nvSpPr>
          <p:spPr>
            <a:xfrm>
              <a:off x="3290851" y="779462"/>
              <a:ext cx="165100" cy="196850"/>
            </a:xfrm>
            <a:custGeom>
              <a:avLst/>
              <a:gdLst/>
              <a:ahLst/>
              <a:cxnLst/>
              <a:rect l="l" t="t" r="r" b="b"/>
              <a:pathLst>
                <a:path w="416" h="493" extrusionOk="0">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1" name="Google Shape;281;p7"/>
            <p:cNvSpPr/>
            <p:nvPr/>
          </p:nvSpPr>
          <p:spPr>
            <a:xfrm>
              <a:off x="3171788" y="863600"/>
              <a:ext cx="190500" cy="201613"/>
            </a:xfrm>
            <a:custGeom>
              <a:avLst/>
              <a:gdLst/>
              <a:ahLst/>
              <a:cxnLst/>
              <a:rect l="l" t="t" r="r" b="b"/>
              <a:pathLst>
                <a:path w="480" h="507" extrusionOk="0">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282" name="Google Shape;282;p7"/>
          <p:cNvPicPr preferRelativeResize="0"/>
          <p:nvPr/>
        </p:nvPicPr>
        <p:blipFill>
          <a:blip r:embed="rId3">
            <a:alphaModFix/>
          </a:blip>
          <a:stretch>
            <a:fillRect/>
          </a:stretch>
        </p:blipFill>
        <p:spPr>
          <a:xfrm>
            <a:off x="3297363" y="1391150"/>
            <a:ext cx="5216375" cy="1488375"/>
          </a:xfrm>
          <a:prstGeom prst="rect">
            <a:avLst/>
          </a:prstGeom>
          <a:noFill/>
          <a:ln>
            <a:noFill/>
          </a:ln>
        </p:spPr>
      </p:pic>
      <p:cxnSp>
        <p:nvCxnSpPr>
          <p:cNvPr id="283" name="Google Shape;283;p7"/>
          <p:cNvCxnSpPr/>
          <p:nvPr/>
        </p:nvCxnSpPr>
        <p:spPr>
          <a:xfrm>
            <a:off x="10807400" y="3568400"/>
            <a:ext cx="1384800" cy="2400"/>
          </a:xfrm>
          <a:prstGeom prst="straightConnector1">
            <a:avLst/>
          </a:prstGeom>
          <a:noFill/>
          <a:ln w="9525" cap="flat" cmpd="sng">
            <a:solidFill>
              <a:srgbClr val="085763"/>
            </a:solidFill>
            <a:prstDash val="solid"/>
            <a:miter lim="800000"/>
            <a:headEnd type="oval" w="med" len="med"/>
            <a:tailEnd type="none" w="sm" len="sm"/>
          </a:ln>
        </p:spPr>
      </p:cxnSp>
      <p:sp>
        <p:nvSpPr>
          <p:cNvPr id="284" name="Google Shape;284;p7"/>
          <p:cNvSpPr txBox="1"/>
          <p:nvPr/>
        </p:nvSpPr>
        <p:spPr>
          <a:xfrm>
            <a:off x="1068650" y="3358150"/>
            <a:ext cx="9673800" cy="757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3F3F3F"/>
              </a:buClr>
              <a:buSzPts val="2800"/>
              <a:buFont typeface="Century Gothic"/>
              <a:buNone/>
            </a:pPr>
            <a:r>
              <a:rPr lang="en-US" sz="2400" b="1">
                <a:solidFill>
                  <a:srgbClr val="3F3F3F"/>
                </a:solidFill>
                <a:latin typeface="Lexend"/>
                <a:ea typeface="Lexend"/>
                <a:cs typeface="Lexend"/>
                <a:sym typeface="Lexend"/>
              </a:rPr>
              <a:t>Sea Level Predictions for Target Cities (combined)</a:t>
            </a:r>
            <a:endParaRPr sz="2400" b="1">
              <a:solidFill>
                <a:srgbClr val="3F3F3F"/>
              </a:solidFill>
              <a:latin typeface="Lexend"/>
              <a:ea typeface="Lexend"/>
              <a:cs typeface="Lexend"/>
              <a:sym typeface="Lexend"/>
            </a:endParaRPr>
          </a:p>
          <a:p>
            <a:pPr marL="0" marR="0" lvl="0" indent="0" algn="ctr" rtl="0">
              <a:lnSpc>
                <a:spcPct val="90000"/>
              </a:lnSpc>
              <a:spcBef>
                <a:spcPts val="0"/>
              </a:spcBef>
              <a:spcAft>
                <a:spcPts val="0"/>
              </a:spcAft>
              <a:buClr>
                <a:srgbClr val="3F3F3F"/>
              </a:buClr>
              <a:buSzPts val="2800"/>
              <a:buFont typeface="Century Gothic"/>
              <a:buNone/>
            </a:pPr>
            <a:r>
              <a:rPr lang="en-US" sz="2400" b="1">
                <a:solidFill>
                  <a:srgbClr val="A64D79"/>
                </a:solidFill>
                <a:latin typeface="Lexend"/>
                <a:ea typeface="Lexend"/>
                <a:cs typeface="Lexend"/>
                <a:sym typeface="Lexend"/>
              </a:rPr>
              <a:t>(2023-2123)</a:t>
            </a:r>
            <a:endParaRPr sz="2400">
              <a:solidFill>
                <a:srgbClr val="A64D79"/>
              </a:solidFill>
              <a:latin typeface="Lexend"/>
              <a:ea typeface="Lexend"/>
              <a:cs typeface="Lexend"/>
              <a:sym typeface="Lexend"/>
            </a:endParaRPr>
          </a:p>
        </p:txBody>
      </p:sp>
      <p:cxnSp>
        <p:nvCxnSpPr>
          <p:cNvPr id="285" name="Google Shape;285;p7"/>
          <p:cNvCxnSpPr/>
          <p:nvPr/>
        </p:nvCxnSpPr>
        <p:spPr>
          <a:xfrm rot="10800000" flipH="1">
            <a:off x="0" y="3568498"/>
            <a:ext cx="1291800" cy="2400"/>
          </a:xfrm>
          <a:prstGeom prst="straightConnector1">
            <a:avLst/>
          </a:prstGeom>
          <a:noFill/>
          <a:ln w="9525" cap="flat" cmpd="sng">
            <a:solidFill>
              <a:srgbClr val="085763"/>
            </a:solidFill>
            <a:prstDash val="solid"/>
            <a:miter lim="800000"/>
            <a:headEnd type="none" w="sm" len="sm"/>
            <a:tailEnd type="oval" w="med" len="med"/>
          </a:ln>
        </p:spPr>
      </p:cxnSp>
      <p:sp>
        <p:nvSpPr>
          <p:cNvPr id="286" name="Google Shape;286;p7" descr="Icon of magnifying glass representing search. "/>
          <p:cNvSpPr/>
          <p:nvPr/>
        </p:nvSpPr>
        <p:spPr>
          <a:xfrm>
            <a:off x="642545" y="4143677"/>
            <a:ext cx="287339" cy="285750"/>
          </a:xfrm>
          <a:custGeom>
            <a:avLst/>
            <a:gdLst/>
            <a:ahLst/>
            <a:cxnLst/>
            <a:rect l="l" t="t" r="r" b="b"/>
            <a:pathLst>
              <a:path w="902" h="901" extrusionOk="0">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nvGrpSpPr>
          <p:cNvPr id="287" name="Google Shape;287;p7" descr="Icon of paper and pen. "/>
          <p:cNvGrpSpPr/>
          <p:nvPr/>
        </p:nvGrpSpPr>
        <p:grpSpPr>
          <a:xfrm>
            <a:off x="1786338" y="4143677"/>
            <a:ext cx="287412" cy="285750"/>
            <a:chOff x="7018338" y="4656138"/>
            <a:chExt cx="287412" cy="285750"/>
          </a:xfrm>
        </p:grpSpPr>
        <p:sp>
          <p:nvSpPr>
            <p:cNvPr id="288" name="Google Shape;288;p7"/>
            <p:cNvSpPr/>
            <p:nvPr/>
          </p:nvSpPr>
          <p:spPr>
            <a:xfrm>
              <a:off x="7018338" y="4656138"/>
              <a:ext cx="230189" cy="285750"/>
            </a:xfrm>
            <a:custGeom>
              <a:avLst/>
              <a:gdLst/>
              <a:ahLst/>
              <a:cxnLst/>
              <a:rect l="l" t="t" r="r" b="b"/>
              <a:pathLst>
                <a:path w="723" h="903" extrusionOk="0">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9" name="Google Shape;289;p7"/>
            <p:cNvSpPr/>
            <p:nvPr/>
          </p:nvSpPr>
          <p:spPr>
            <a:xfrm>
              <a:off x="7239000" y="4722813"/>
              <a:ext cx="66675" cy="128588"/>
            </a:xfrm>
            <a:custGeom>
              <a:avLst/>
              <a:gdLst/>
              <a:ahLst/>
              <a:cxnLst/>
              <a:rect l="l" t="t" r="r" b="b"/>
              <a:pathLst>
                <a:path w="210" h="407" extrusionOk="0">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0" name="Google Shape;290;p7"/>
            <p:cNvSpPr/>
            <p:nvPr/>
          </p:nvSpPr>
          <p:spPr>
            <a:xfrm>
              <a:off x="7258050" y="4913313"/>
              <a:ext cx="47625" cy="28575"/>
            </a:xfrm>
            <a:custGeom>
              <a:avLst/>
              <a:gdLst/>
              <a:ahLst/>
              <a:cxnLst/>
              <a:rect l="l" t="t" r="r" b="b"/>
              <a:pathLst>
                <a:path w="151" h="90" extrusionOk="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1" name="Google Shape;291;p7"/>
            <p:cNvSpPr/>
            <p:nvPr/>
          </p:nvSpPr>
          <p:spPr>
            <a:xfrm>
              <a:off x="7258050" y="4837113"/>
              <a:ext cx="47700" cy="66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92" name="Google Shape;292;p7" descr="Icon of computer monitor. "/>
          <p:cNvGrpSpPr/>
          <p:nvPr/>
        </p:nvGrpSpPr>
        <p:grpSpPr>
          <a:xfrm>
            <a:off x="2930130" y="4157171"/>
            <a:ext cx="287339" cy="258762"/>
            <a:chOff x="879475" y="817563"/>
            <a:chExt cx="287339" cy="258762"/>
          </a:xfrm>
        </p:grpSpPr>
        <p:sp>
          <p:nvSpPr>
            <p:cNvPr id="293" name="Google Shape;293;p7"/>
            <p:cNvSpPr/>
            <p:nvPr/>
          </p:nvSpPr>
          <p:spPr>
            <a:xfrm>
              <a:off x="879475" y="817563"/>
              <a:ext cx="287339" cy="171450"/>
            </a:xfrm>
            <a:custGeom>
              <a:avLst/>
              <a:gdLst/>
              <a:ahLst/>
              <a:cxnLst/>
              <a:rect l="l" t="t" r="r" b="b"/>
              <a:pathLst>
                <a:path w="904" h="544" extrusionOk="0">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4" name="Google Shape;294;p7"/>
            <p:cNvSpPr/>
            <p:nvPr/>
          </p:nvSpPr>
          <p:spPr>
            <a:xfrm>
              <a:off x="879475" y="1000125"/>
              <a:ext cx="287339" cy="76200"/>
            </a:xfrm>
            <a:custGeom>
              <a:avLst/>
              <a:gdLst/>
              <a:ahLst/>
              <a:cxnLst/>
              <a:rect l="l" t="t" r="r" b="b"/>
              <a:pathLst>
                <a:path w="904" h="241" extrusionOk="0">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95" name="Google Shape;295;p7" descr="Icon of computer monitors."/>
          <p:cNvGrpSpPr/>
          <p:nvPr/>
        </p:nvGrpSpPr>
        <p:grpSpPr>
          <a:xfrm>
            <a:off x="4073923" y="4133945"/>
            <a:ext cx="287338" cy="258762"/>
            <a:chOff x="304800" y="5129213"/>
            <a:chExt cx="287338" cy="258762"/>
          </a:xfrm>
        </p:grpSpPr>
        <p:sp>
          <p:nvSpPr>
            <p:cNvPr id="296" name="Google Shape;296;p7"/>
            <p:cNvSpPr/>
            <p:nvPr/>
          </p:nvSpPr>
          <p:spPr>
            <a:xfrm>
              <a:off x="381000" y="5224463"/>
              <a:ext cx="134938" cy="38100"/>
            </a:xfrm>
            <a:custGeom>
              <a:avLst/>
              <a:gdLst/>
              <a:ahLst/>
              <a:cxnLst/>
              <a:rect l="l" t="t" r="r" b="b"/>
              <a:pathLst>
                <a:path w="423" h="120" extrusionOk="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7" name="Google Shape;297;p7"/>
            <p:cNvSpPr/>
            <p:nvPr/>
          </p:nvSpPr>
          <p:spPr>
            <a:xfrm>
              <a:off x="390525" y="5129213"/>
              <a:ext cx="115888" cy="85725"/>
            </a:xfrm>
            <a:custGeom>
              <a:avLst/>
              <a:gdLst/>
              <a:ahLst/>
              <a:cxnLst/>
              <a:rect l="l" t="t" r="r" b="b"/>
              <a:pathLst>
                <a:path w="362" h="271" extrusionOk="0">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8" name="Google Shape;298;p7"/>
            <p:cNvSpPr/>
            <p:nvPr/>
          </p:nvSpPr>
          <p:spPr>
            <a:xfrm>
              <a:off x="457200" y="5349875"/>
              <a:ext cx="134938" cy="38100"/>
            </a:xfrm>
            <a:custGeom>
              <a:avLst/>
              <a:gdLst/>
              <a:ahLst/>
              <a:cxnLst/>
              <a:rect l="l" t="t" r="r" b="b"/>
              <a:pathLst>
                <a:path w="423" h="121" extrusionOk="0">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9" name="Google Shape;299;p7"/>
            <p:cNvSpPr/>
            <p:nvPr/>
          </p:nvSpPr>
          <p:spPr>
            <a:xfrm>
              <a:off x="468313" y="5253038"/>
              <a:ext cx="114300" cy="87313"/>
            </a:xfrm>
            <a:custGeom>
              <a:avLst/>
              <a:gdLst/>
              <a:ahLst/>
              <a:cxnLst/>
              <a:rect l="l" t="t" r="r" b="b"/>
              <a:pathLst>
                <a:path w="362" h="273" extrusionOk="0">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0" name="Google Shape;300;p7"/>
            <p:cNvSpPr/>
            <p:nvPr/>
          </p:nvSpPr>
          <p:spPr>
            <a:xfrm>
              <a:off x="314325" y="5253038"/>
              <a:ext cx="115888" cy="87313"/>
            </a:xfrm>
            <a:custGeom>
              <a:avLst/>
              <a:gdLst/>
              <a:ahLst/>
              <a:cxnLst/>
              <a:rect l="l" t="t" r="r" b="b"/>
              <a:pathLst>
                <a:path w="363" h="273" extrusionOk="0">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1" name="Google Shape;301;p7"/>
            <p:cNvSpPr/>
            <p:nvPr/>
          </p:nvSpPr>
          <p:spPr>
            <a:xfrm>
              <a:off x="304800" y="5349875"/>
              <a:ext cx="134938" cy="38100"/>
            </a:xfrm>
            <a:custGeom>
              <a:avLst/>
              <a:gdLst/>
              <a:ahLst/>
              <a:cxnLst/>
              <a:rect l="l" t="t" r="r" b="b"/>
              <a:pathLst>
                <a:path w="423" h="121" extrusionOk="0">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02" name="Google Shape;302;p7" descr="Icon of four squares."/>
          <p:cNvGrpSpPr/>
          <p:nvPr/>
        </p:nvGrpSpPr>
        <p:grpSpPr>
          <a:xfrm>
            <a:off x="5217716" y="4143677"/>
            <a:ext cx="287338" cy="285750"/>
            <a:chOff x="4900613" y="3937000"/>
            <a:chExt cx="287338" cy="285750"/>
          </a:xfrm>
        </p:grpSpPr>
        <p:sp>
          <p:nvSpPr>
            <p:cNvPr id="303" name="Google Shape;303;p7"/>
            <p:cNvSpPr/>
            <p:nvPr/>
          </p:nvSpPr>
          <p:spPr>
            <a:xfrm>
              <a:off x="4900613" y="3937000"/>
              <a:ext cx="133350" cy="38100"/>
            </a:xfrm>
            <a:custGeom>
              <a:avLst/>
              <a:gdLst/>
              <a:ahLst/>
              <a:cxnLst/>
              <a:rect l="l" t="t" r="r" b="b"/>
              <a:pathLst>
                <a:path w="421" h="120" extrusionOk="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4" name="Google Shape;304;p7"/>
            <p:cNvSpPr/>
            <p:nvPr/>
          </p:nvSpPr>
          <p:spPr>
            <a:xfrm>
              <a:off x="4900613" y="3984625"/>
              <a:ext cx="133350" cy="85725"/>
            </a:xfrm>
            <a:custGeom>
              <a:avLst/>
              <a:gdLst/>
              <a:ahLst/>
              <a:cxnLst/>
              <a:rect l="l" t="t" r="r" b="b"/>
              <a:pathLst>
                <a:path w="421" h="270" extrusionOk="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5" name="Google Shape;305;p7"/>
            <p:cNvSpPr/>
            <p:nvPr/>
          </p:nvSpPr>
          <p:spPr>
            <a:xfrm>
              <a:off x="5053013" y="3937000"/>
              <a:ext cx="134938" cy="38100"/>
            </a:xfrm>
            <a:custGeom>
              <a:avLst/>
              <a:gdLst/>
              <a:ahLst/>
              <a:cxnLst/>
              <a:rect l="l" t="t" r="r" b="b"/>
              <a:pathLst>
                <a:path w="421" h="120" extrusionOk="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6" name="Google Shape;306;p7"/>
            <p:cNvSpPr/>
            <p:nvPr/>
          </p:nvSpPr>
          <p:spPr>
            <a:xfrm>
              <a:off x="5053013" y="3984625"/>
              <a:ext cx="134938" cy="85725"/>
            </a:xfrm>
            <a:custGeom>
              <a:avLst/>
              <a:gdLst/>
              <a:ahLst/>
              <a:cxnLst/>
              <a:rect l="l" t="t" r="r" b="b"/>
              <a:pathLst>
                <a:path w="421" h="270" extrusionOk="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7" name="Google Shape;307;p7"/>
            <p:cNvSpPr/>
            <p:nvPr/>
          </p:nvSpPr>
          <p:spPr>
            <a:xfrm>
              <a:off x="4900613" y="4137025"/>
              <a:ext cx="133350" cy="85725"/>
            </a:xfrm>
            <a:custGeom>
              <a:avLst/>
              <a:gdLst/>
              <a:ahLst/>
              <a:cxnLst/>
              <a:rect l="l" t="t" r="r" b="b"/>
              <a:pathLst>
                <a:path w="421" h="270" extrusionOk="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8" name="Google Shape;308;p7"/>
            <p:cNvSpPr/>
            <p:nvPr/>
          </p:nvSpPr>
          <p:spPr>
            <a:xfrm>
              <a:off x="4900613" y="4089400"/>
              <a:ext cx="133350" cy="38100"/>
            </a:xfrm>
            <a:custGeom>
              <a:avLst/>
              <a:gdLst/>
              <a:ahLst/>
              <a:cxnLst/>
              <a:rect l="l" t="t" r="r" b="b"/>
              <a:pathLst>
                <a:path w="421" h="121" extrusionOk="0">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9" name="Google Shape;309;p7"/>
            <p:cNvSpPr/>
            <p:nvPr/>
          </p:nvSpPr>
          <p:spPr>
            <a:xfrm>
              <a:off x="5053013" y="4137025"/>
              <a:ext cx="134938" cy="85725"/>
            </a:xfrm>
            <a:custGeom>
              <a:avLst/>
              <a:gdLst/>
              <a:ahLst/>
              <a:cxnLst/>
              <a:rect l="l" t="t" r="r" b="b"/>
              <a:pathLst>
                <a:path w="421" h="270" extrusionOk="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0" name="Google Shape;310;p7"/>
            <p:cNvSpPr/>
            <p:nvPr/>
          </p:nvSpPr>
          <p:spPr>
            <a:xfrm>
              <a:off x="5053013" y="4089400"/>
              <a:ext cx="134938" cy="38100"/>
            </a:xfrm>
            <a:custGeom>
              <a:avLst/>
              <a:gdLst/>
              <a:ahLst/>
              <a:cxnLst/>
              <a:rect l="l" t="t" r="r" b="b"/>
              <a:pathLst>
                <a:path w="421" h="121" extrusionOk="0">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11" name="Google Shape;311;p7" descr="Icon of mobile phone and speech bubble."/>
          <p:cNvGrpSpPr/>
          <p:nvPr/>
        </p:nvGrpSpPr>
        <p:grpSpPr>
          <a:xfrm>
            <a:off x="6361509" y="4148440"/>
            <a:ext cx="277813" cy="276225"/>
            <a:chOff x="6105525" y="1922463"/>
            <a:chExt cx="277813" cy="276225"/>
          </a:xfrm>
        </p:grpSpPr>
        <p:sp>
          <p:nvSpPr>
            <p:cNvPr id="312" name="Google Shape;312;p7"/>
            <p:cNvSpPr/>
            <p:nvPr/>
          </p:nvSpPr>
          <p:spPr>
            <a:xfrm>
              <a:off x="6105525" y="1960563"/>
              <a:ext cx="96838" cy="47625"/>
            </a:xfrm>
            <a:custGeom>
              <a:avLst/>
              <a:gdLst/>
              <a:ahLst/>
              <a:cxnLst/>
              <a:rect l="l" t="t" r="r" b="b"/>
              <a:pathLst>
                <a:path w="303" h="150" extrusionOk="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3" name="Google Shape;313;p7"/>
            <p:cNvSpPr/>
            <p:nvPr/>
          </p:nvSpPr>
          <p:spPr>
            <a:xfrm>
              <a:off x="6105525" y="2151063"/>
              <a:ext cx="142875" cy="47625"/>
            </a:xfrm>
            <a:custGeom>
              <a:avLst/>
              <a:gdLst/>
              <a:ahLst/>
              <a:cxnLst/>
              <a:rect l="l" t="t" r="r" b="b"/>
              <a:pathLst>
                <a:path w="451" h="150" extrusionOk="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4" name="Google Shape;314;p7"/>
            <p:cNvSpPr/>
            <p:nvPr/>
          </p:nvSpPr>
          <p:spPr>
            <a:xfrm>
              <a:off x="6105525" y="2017713"/>
              <a:ext cx="142875" cy="123825"/>
            </a:xfrm>
            <a:custGeom>
              <a:avLst/>
              <a:gdLst/>
              <a:ahLst/>
              <a:cxnLst/>
              <a:rect l="l" t="t" r="r" b="b"/>
              <a:pathLst>
                <a:path w="451" h="390" extrusionOk="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5" name="Google Shape;315;p7"/>
            <p:cNvSpPr/>
            <p:nvPr/>
          </p:nvSpPr>
          <p:spPr>
            <a:xfrm>
              <a:off x="6210300" y="1922463"/>
              <a:ext cx="173038" cy="127000"/>
            </a:xfrm>
            <a:custGeom>
              <a:avLst/>
              <a:gdLst/>
              <a:ahLst/>
              <a:cxnLst/>
              <a:rect l="l" t="t" r="r" b="b"/>
              <a:pathLst>
                <a:path w="542" h="400" extrusionOk="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16" name="Google Shape;316;p7" descr="Icon of paper. "/>
          <p:cNvGrpSpPr/>
          <p:nvPr/>
        </p:nvGrpSpPr>
        <p:grpSpPr>
          <a:xfrm>
            <a:off x="8637982" y="4143677"/>
            <a:ext cx="220664" cy="285750"/>
            <a:chOff x="4926013" y="796925"/>
            <a:chExt cx="220664" cy="285750"/>
          </a:xfrm>
        </p:grpSpPr>
        <p:sp>
          <p:nvSpPr>
            <p:cNvPr id="317" name="Google Shape;317;p7"/>
            <p:cNvSpPr/>
            <p:nvPr/>
          </p:nvSpPr>
          <p:spPr>
            <a:xfrm>
              <a:off x="5026025" y="996950"/>
              <a:ext cx="30300" cy="28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8" name="Google Shape;318;p7"/>
            <p:cNvSpPr/>
            <p:nvPr/>
          </p:nvSpPr>
          <p:spPr>
            <a:xfrm>
              <a:off x="5064125" y="930275"/>
              <a:ext cx="28500" cy="954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9" name="Google Shape;319;p7"/>
            <p:cNvSpPr/>
            <p:nvPr/>
          </p:nvSpPr>
          <p:spPr>
            <a:xfrm>
              <a:off x="4987925" y="977900"/>
              <a:ext cx="28500" cy="47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0" name="Google Shape;320;p7"/>
            <p:cNvSpPr/>
            <p:nvPr/>
          </p:nvSpPr>
          <p:spPr>
            <a:xfrm>
              <a:off x="4926013" y="796925"/>
              <a:ext cx="220664" cy="285750"/>
            </a:xfrm>
            <a:custGeom>
              <a:avLst/>
              <a:gdLst/>
              <a:ahLst/>
              <a:cxnLst/>
              <a:rect l="l" t="t" r="r" b="b"/>
              <a:pathLst>
                <a:path w="553" h="722" extrusionOk="0">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21" name="Google Shape;321;p7" descr="Icon of symbol representing email."/>
          <p:cNvGrpSpPr/>
          <p:nvPr/>
        </p:nvGrpSpPr>
        <p:grpSpPr>
          <a:xfrm>
            <a:off x="7495777" y="4143677"/>
            <a:ext cx="285750" cy="285750"/>
            <a:chOff x="11028363" y="771525"/>
            <a:chExt cx="285750" cy="285750"/>
          </a:xfrm>
        </p:grpSpPr>
        <p:sp>
          <p:nvSpPr>
            <p:cNvPr id="322" name="Google Shape;322;p7"/>
            <p:cNvSpPr/>
            <p:nvPr/>
          </p:nvSpPr>
          <p:spPr>
            <a:xfrm>
              <a:off x="11033125" y="776288"/>
              <a:ext cx="277812" cy="276225"/>
            </a:xfrm>
            <a:custGeom>
              <a:avLst/>
              <a:gdLst/>
              <a:ahLst/>
              <a:cxnLst/>
              <a:rect l="l" t="t" r="r" b="b"/>
              <a:pathLst>
                <a:path w="697" h="698" extrusionOk="0">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3" name="Google Shape;323;p7"/>
            <p:cNvSpPr/>
            <p:nvPr/>
          </p:nvSpPr>
          <p:spPr>
            <a:xfrm>
              <a:off x="11109325" y="885825"/>
              <a:ext cx="123825" cy="71438"/>
            </a:xfrm>
            <a:custGeom>
              <a:avLst/>
              <a:gdLst/>
              <a:ahLst/>
              <a:cxnLst/>
              <a:rect l="l" t="t" r="r" b="b"/>
              <a:pathLst>
                <a:path w="312" h="180" extrusionOk="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4" name="Google Shape;324;p7"/>
            <p:cNvSpPr/>
            <p:nvPr/>
          </p:nvSpPr>
          <p:spPr>
            <a:xfrm>
              <a:off x="11250613" y="993775"/>
              <a:ext cx="63500" cy="63500"/>
            </a:xfrm>
            <a:custGeom>
              <a:avLst/>
              <a:gdLst/>
              <a:ahLst/>
              <a:cxnLst/>
              <a:rect l="l" t="t" r="r" b="b"/>
              <a:pathLst>
                <a:path w="161" h="159" extrusionOk="0">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5" name="Google Shape;325;p7"/>
            <p:cNvSpPr/>
            <p:nvPr/>
          </p:nvSpPr>
          <p:spPr>
            <a:xfrm>
              <a:off x="11028363" y="993775"/>
              <a:ext cx="63500" cy="63500"/>
            </a:xfrm>
            <a:custGeom>
              <a:avLst/>
              <a:gdLst/>
              <a:ahLst/>
              <a:cxnLst/>
              <a:rect l="l" t="t" r="r" b="b"/>
              <a:pathLst>
                <a:path w="160" h="159" extrusionOk="0">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6" name="Google Shape;326;p7"/>
            <p:cNvSpPr/>
            <p:nvPr/>
          </p:nvSpPr>
          <p:spPr>
            <a:xfrm>
              <a:off x="11250613" y="771525"/>
              <a:ext cx="63500" cy="63500"/>
            </a:xfrm>
            <a:custGeom>
              <a:avLst/>
              <a:gdLst/>
              <a:ahLst/>
              <a:cxnLst/>
              <a:rect l="l" t="t" r="r" b="b"/>
              <a:pathLst>
                <a:path w="161" h="160" extrusionOk="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7" name="Google Shape;327;p7"/>
            <p:cNvSpPr/>
            <p:nvPr/>
          </p:nvSpPr>
          <p:spPr>
            <a:xfrm>
              <a:off x="11028363" y="771525"/>
              <a:ext cx="63500" cy="63500"/>
            </a:xfrm>
            <a:custGeom>
              <a:avLst/>
              <a:gdLst/>
              <a:ahLst/>
              <a:cxnLst/>
              <a:rect l="l" t="t" r="r" b="b"/>
              <a:pathLst>
                <a:path w="160" h="160" extrusionOk="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28" name="Google Shape;328;p7" descr="Icon of boxes. "/>
          <p:cNvGrpSpPr/>
          <p:nvPr/>
        </p:nvGrpSpPr>
        <p:grpSpPr>
          <a:xfrm>
            <a:off x="10855719" y="4143677"/>
            <a:ext cx="287337" cy="285750"/>
            <a:chOff x="5465763" y="3068638"/>
            <a:chExt cx="287337" cy="285750"/>
          </a:xfrm>
        </p:grpSpPr>
        <p:sp>
          <p:nvSpPr>
            <p:cNvPr id="329" name="Google Shape;329;p7"/>
            <p:cNvSpPr/>
            <p:nvPr/>
          </p:nvSpPr>
          <p:spPr>
            <a:xfrm>
              <a:off x="5564188" y="3068638"/>
              <a:ext cx="119063" cy="38100"/>
            </a:xfrm>
            <a:custGeom>
              <a:avLst/>
              <a:gdLst/>
              <a:ahLst/>
              <a:cxnLst/>
              <a:rect l="l" t="t" r="r" b="b"/>
              <a:pathLst>
                <a:path w="375" h="120" extrusionOk="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0" name="Google Shape;330;p7"/>
            <p:cNvSpPr/>
            <p:nvPr/>
          </p:nvSpPr>
          <p:spPr>
            <a:xfrm>
              <a:off x="5629275" y="3097213"/>
              <a:ext cx="57150" cy="93663"/>
            </a:xfrm>
            <a:custGeom>
              <a:avLst/>
              <a:gdLst/>
              <a:ahLst/>
              <a:cxnLst/>
              <a:rect l="l" t="t" r="r" b="b"/>
              <a:pathLst>
                <a:path w="181" h="295" extrusionOk="0">
                  <a:moveTo>
                    <a:pt x="181" y="210"/>
                  </a:moveTo>
                  <a:lnTo>
                    <a:pt x="181" y="0"/>
                  </a:lnTo>
                  <a:lnTo>
                    <a:pt x="0" y="56"/>
                  </a:lnTo>
                  <a:lnTo>
                    <a:pt x="0" y="295"/>
                  </a:lnTo>
                  <a:lnTo>
                    <a:pt x="171" y="224"/>
                  </a:lnTo>
                  <a:lnTo>
                    <a:pt x="174" y="222"/>
                  </a:lnTo>
                  <a:lnTo>
                    <a:pt x="178" y="219"/>
                  </a:lnTo>
                  <a:lnTo>
                    <a:pt x="180" y="215"/>
                  </a:lnTo>
                  <a:lnTo>
                    <a:pt x="181" y="21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1" name="Google Shape;331;p7"/>
            <p:cNvSpPr/>
            <p:nvPr/>
          </p:nvSpPr>
          <p:spPr>
            <a:xfrm>
              <a:off x="5562600" y="3097213"/>
              <a:ext cx="57150" cy="93663"/>
            </a:xfrm>
            <a:custGeom>
              <a:avLst/>
              <a:gdLst/>
              <a:ahLst/>
              <a:cxnLst/>
              <a:rect l="l" t="t" r="r" b="b"/>
              <a:pathLst>
                <a:path w="181" h="295" extrusionOk="0">
                  <a:moveTo>
                    <a:pt x="9" y="224"/>
                  </a:moveTo>
                  <a:lnTo>
                    <a:pt x="181" y="295"/>
                  </a:lnTo>
                  <a:lnTo>
                    <a:pt x="181" y="56"/>
                  </a:lnTo>
                  <a:lnTo>
                    <a:pt x="0" y="0"/>
                  </a:lnTo>
                  <a:lnTo>
                    <a:pt x="0" y="210"/>
                  </a:lnTo>
                  <a:lnTo>
                    <a:pt x="0" y="215"/>
                  </a:lnTo>
                  <a:lnTo>
                    <a:pt x="2" y="219"/>
                  </a:lnTo>
                  <a:lnTo>
                    <a:pt x="6" y="222"/>
                  </a:lnTo>
                  <a:lnTo>
                    <a:pt x="9" y="22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2" name="Google Shape;332;p7"/>
            <p:cNvSpPr/>
            <p:nvPr/>
          </p:nvSpPr>
          <p:spPr>
            <a:xfrm>
              <a:off x="5705475" y="3217863"/>
              <a:ext cx="47625" cy="77788"/>
            </a:xfrm>
            <a:custGeom>
              <a:avLst/>
              <a:gdLst/>
              <a:ahLst/>
              <a:cxnLst/>
              <a:rect l="l" t="t" r="r" b="b"/>
              <a:pathLst>
                <a:path w="150" h="249" extrusionOk="0">
                  <a:moveTo>
                    <a:pt x="0" y="67"/>
                  </a:moveTo>
                  <a:lnTo>
                    <a:pt x="0" y="249"/>
                  </a:lnTo>
                  <a:lnTo>
                    <a:pt x="141" y="177"/>
                  </a:lnTo>
                  <a:lnTo>
                    <a:pt x="146" y="175"/>
                  </a:lnTo>
                  <a:lnTo>
                    <a:pt x="148" y="171"/>
                  </a:lnTo>
                  <a:lnTo>
                    <a:pt x="149" y="168"/>
                  </a:lnTo>
                  <a:lnTo>
                    <a:pt x="150" y="164"/>
                  </a:lnTo>
                  <a:lnTo>
                    <a:pt x="150" y="0"/>
                  </a:lnTo>
                  <a:lnTo>
                    <a:pt x="0" y="6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3" name="Google Shape;333;p7"/>
            <p:cNvSpPr/>
            <p:nvPr/>
          </p:nvSpPr>
          <p:spPr>
            <a:xfrm>
              <a:off x="5656263" y="3192463"/>
              <a:ext cx="88900" cy="38100"/>
            </a:xfrm>
            <a:custGeom>
              <a:avLst/>
              <a:gdLst/>
              <a:ahLst/>
              <a:cxnLst/>
              <a:rect l="l" t="t" r="r" b="b"/>
              <a:pathLst>
                <a:path w="281" h="120" extrusionOk="0">
                  <a:moveTo>
                    <a:pt x="146" y="2"/>
                  </a:moveTo>
                  <a:lnTo>
                    <a:pt x="143" y="0"/>
                  </a:lnTo>
                  <a:lnTo>
                    <a:pt x="141" y="0"/>
                  </a:lnTo>
                  <a:lnTo>
                    <a:pt x="138" y="0"/>
                  </a:lnTo>
                  <a:lnTo>
                    <a:pt x="134" y="2"/>
                  </a:lnTo>
                  <a:lnTo>
                    <a:pt x="0" y="55"/>
                  </a:lnTo>
                  <a:lnTo>
                    <a:pt x="141" y="120"/>
                  </a:lnTo>
                  <a:lnTo>
                    <a:pt x="281" y="55"/>
                  </a:lnTo>
                  <a:lnTo>
                    <a:pt x="146"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4" name="Google Shape;334;p7"/>
            <p:cNvSpPr/>
            <p:nvPr/>
          </p:nvSpPr>
          <p:spPr>
            <a:xfrm>
              <a:off x="5648325" y="3217863"/>
              <a:ext cx="47625" cy="77788"/>
            </a:xfrm>
            <a:custGeom>
              <a:avLst/>
              <a:gdLst/>
              <a:ahLst/>
              <a:cxnLst/>
              <a:rect l="l" t="t" r="r" b="b"/>
              <a:pathLst>
                <a:path w="151" h="249" extrusionOk="0">
                  <a:moveTo>
                    <a:pt x="0" y="164"/>
                  </a:moveTo>
                  <a:lnTo>
                    <a:pt x="1" y="167"/>
                  </a:lnTo>
                  <a:lnTo>
                    <a:pt x="2" y="171"/>
                  </a:lnTo>
                  <a:lnTo>
                    <a:pt x="5" y="175"/>
                  </a:lnTo>
                  <a:lnTo>
                    <a:pt x="8" y="177"/>
                  </a:lnTo>
                  <a:lnTo>
                    <a:pt x="151" y="249"/>
                  </a:lnTo>
                  <a:lnTo>
                    <a:pt x="151" y="67"/>
                  </a:lnTo>
                  <a:lnTo>
                    <a:pt x="0" y="0"/>
                  </a:lnTo>
                  <a:lnTo>
                    <a:pt x="0" y="16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5" name="Google Shape;335;p7"/>
            <p:cNvSpPr/>
            <p:nvPr/>
          </p:nvSpPr>
          <p:spPr>
            <a:xfrm>
              <a:off x="5475288" y="3201988"/>
              <a:ext cx="144463" cy="47625"/>
            </a:xfrm>
            <a:custGeom>
              <a:avLst/>
              <a:gdLst/>
              <a:ahLst/>
              <a:cxnLst/>
              <a:rect l="l" t="t" r="r" b="b"/>
              <a:pathLst>
                <a:path w="452" h="151" extrusionOk="0">
                  <a:moveTo>
                    <a:pt x="231" y="2"/>
                  </a:moveTo>
                  <a:lnTo>
                    <a:pt x="225" y="0"/>
                  </a:lnTo>
                  <a:lnTo>
                    <a:pt x="221" y="2"/>
                  </a:lnTo>
                  <a:lnTo>
                    <a:pt x="0" y="70"/>
                  </a:lnTo>
                  <a:lnTo>
                    <a:pt x="225" y="151"/>
                  </a:lnTo>
                  <a:lnTo>
                    <a:pt x="452" y="70"/>
                  </a:lnTo>
                  <a:lnTo>
                    <a:pt x="231"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6" name="Google Shape;336;p7"/>
            <p:cNvSpPr/>
            <p:nvPr/>
          </p:nvSpPr>
          <p:spPr>
            <a:xfrm>
              <a:off x="5465763" y="3230563"/>
              <a:ext cx="76200" cy="123825"/>
            </a:xfrm>
            <a:custGeom>
              <a:avLst/>
              <a:gdLst/>
              <a:ahLst/>
              <a:cxnLst/>
              <a:rect l="l" t="t" r="r" b="b"/>
              <a:pathLst>
                <a:path w="240" h="386" extrusionOk="0">
                  <a:moveTo>
                    <a:pt x="0" y="285"/>
                  </a:moveTo>
                  <a:lnTo>
                    <a:pt x="1" y="289"/>
                  </a:lnTo>
                  <a:lnTo>
                    <a:pt x="2" y="294"/>
                  </a:lnTo>
                  <a:lnTo>
                    <a:pt x="5" y="297"/>
                  </a:lnTo>
                  <a:lnTo>
                    <a:pt x="10" y="299"/>
                  </a:lnTo>
                  <a:lnTo>
                    <a:pt x="240" y="386"/>
                  </a:lnTo>
                  <a:lnTo>
                    <a:pt x="240" y="84"/>
                  </a:lnTo>
                  <a:lnTo>
                    <a:pt x="0" y="0"/>
                  </a:lnTo>
                  <a:lnTo>
                    <a:pt x="0" y="28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7" name="Google Shape;337;p7"/>
            <p:cNvSpPr/>
            <p:nvPr/>
          </p:nvSpPr>
          <p:spPr>
            <a:xfrm>
              <a:off x="5553075" y="3230563"/>
              <a:ext cx="76200" cy="123825"/>
            </a:xfrm>
            <a:custGeom>
              <a:avLst/>
              <a:gdLst/>
              <a:ahLst/>
              <a:cxnLst/>
              <a:rect l="l" t="t" r="r" b="b"/>
              <a:pathLst>
                <a:path w="241" h="386" extrusionOk="0">
                  <a:moveTo>
                    <a:pt x="0" y="386"/>
                  </a:moveTo>
                  <a:lnTo>
                    <a:pt x="231" y="299"/>
                  </a:lnTo>
                  <a:lnTo>
                    <a:pt x="235" y="297"/>
                  </a:lnTo>
                  <a:lnTo>
                    <a:pt x="238" y="294"/>
                  </a:lnTo>
                  <a:lnTo>
                    <a:pt x="239" y="289"/>
                  </a:lnTo>
                  <a:lnTo>
                    <a:pt x="241" y="285"/>
                  </a:lnTo>
                  <a:lnTo>
                    <a:pt x="241" y="0"/>
                  </a:lnTo>
                  <a:lnTo>
                    <a:pt x="0" y="84"/>
                  </a:lnTo>
                  <a:lnTo>
                    <a:pt x="0" y="38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38" name="Google Shape;338;p7" descr="Icon of human being and speech bubble. "/>
          <p:cNvGrpSpPr/>
          <p:nvPr/>
        </p:nvGrpSpPr>
        <p:grpSpPr>
          <a:xfrm>
            <a:off x="9715100" y="4143677"/>
            <a:ext cx="284163" cy="285752"/>
            <a:chOff x="3171788" y="779462"/>
            <a:chExt cx="284163" cy="285752"/>
          </a:xfrm>
        </p:grpSpPr>
        <p:sp>
          <p:nvSpPr>
            <p:cNvPr id="339" name="Google Shape;339;p7"/>
            <p:cNvSpPr/>
            <p:nvPr/>
          </p:nvSpPr>
          <p:spPr>
            <a:xfrm>
              <a:off x="3290851" y="779462"/>
              <a:ext cx="165100" cy="196850"/>
            </a:xfrm>
            <a:custGeom>
              <a:avLst/>
              <a:gdLst/>
              <a:ahLst/>
              <a:cxnLst/>
              <a:rect l="l" t="t" r="r" b="b"/>
              <a:pathLst>
                <a:path w="416" h="493" extrusionOk="0">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0" name="Google Shape;340;p7"/>
            <p:cNvSpPr/>
            <p:nvPr/>
          </p:nvSpPr>
          <p:spPr>
            <a:xfrm>
              <a:off x="3171788" y="863600"/>
              <a:ext cx="190500" cy="201614"/>
            </a:xfrm>
            <a:custGeom>
              <a:avLst/>
              <a:gdLst/>
              <a:ahLst/>
              <a:cxnLst/>
              <a:rect l="l" t="t" r="r" b="b"/>
              <a:pathLst>
                <a:path w="480" h="507" extrusionOk="0">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341" name="Google Shape;341;p7"/>
          <p:cNvPicPr preferRelativeResize="0"/>
          <p:nvPr/>
        </p:nvPicPr>
        <p:blipFill>
          <a:blip r:embed="rId4">
            <a:alphaModFix/>
          </a:blip>
          <a:stretch>
            <a:fillRect/>
          </a:stretch>
        </p:blipFill>
        <p:spPr>
          <a:xfrm>
            <a:off x="3216275" y="4336950"/>
            <a:ext cx="5769775" cy="1628950"/>
          </a:xfrm>
          <a:prstGeom prst="rect">
            <a:avLst/>
          </a:prstGeom>
          <a:noFill/>
          <a:ln>
            <a:noFill/>
          </a:ln>
        </p:spPr>
      </p:pic>
      <p:sp>
        <p:nvSpPr>
          <p:cNvPr id="342" name="Google Shape;342;p7"/>
          <p:cNvSpPr txBox="1"/>
          <p:nvPr/>
        </p:nvSpPr>
        <p:spPr>
          <a:xfrm>
            <a:off x="2371750" y="1222579"/>
            <a:ext cx="845700" cy="15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u="sng">
                <a:solidFill>
                  <a:srgbClr val="0000FF"/>
                </a:solidFill>
                <a:latin typeface="Lexend"/>
                <a:ea typeface="Lexend"/>
                <a:cs typeface="Lexend"/>
                <a:sym typeface="Lexend"/>
              </a:rPr>
              <a:t>YEAR:</a:t>
            </a:r>
            <a:endParaRPr b="1" u="sng">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2013</a:t>
            </a:r>
            <a:endParaRPr sz="1600">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1998</a:t>
            </a:r>
            <a:endParaRPr sz="1600">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1973</a:t>
            </a:r>
            <a:endParaRPr sz="1600">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1948</a:t>
            </a:r>
            <a:endParaRPr sz="1600">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1923</a:t>
            </a:r>
            <a:endParaRPr sz="1600">
              <a:solidFill>
                <a:srgbClr val="0000FF"/>
              </a:solidFill>
              <a:latin typeface="Lexend"/>
              <a:ea typeface="Lexend"/>
              <a:cs typeface="Lexend"/>
              <a:sym typeface="Lexend"/>
            </a:endParaRPr>
          </a:p>
        </p:txBody>
      </p:sp>
      <p:sp>
        <p:nvSpPr>
          <p:cNvPr id="343" name="Google Shape;343;p7"/>
          <p:cNvSpPr txBox="1"/>
          <p:nvPr/>
        </p:nvSpPr>
        <p:spPr>
          <a:xfrm>
            <a:off x="2371750" y="4157179"/>
            <a:ext cx="845700" cy="15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u="sng">
                <a:solidFill>
                  <a:srgbClr val="0000FF"/>
                </a:solidFill>
                <a:latin typeface="Lexend"/>
                <a:ea typeface="Lexend"/>
                <a:cs typeface="Lexend"/>
                <a:sym typeface="Lexend"/>
              </a:rPr>
              <a:t>YEAR:</a:t>
            </a:r>
            <a:endParaRPr b="1" u="sng">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2033</a:t>
            </a:r>
            <a:endParaRPr sz="1600">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2048</a:t>
            </a:r>
            <a:endParaRPr sz="1600">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2073</a:t>
            </a:r>
            <a:endParaRPr sz="1600">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2098</a:t>
            </a:r>
            <a:endParaRPr sz="1600">
              <a:solidFill>
                <a:srgbClr val="0000FF"/>
              </a:solidFill>
              <a:latin typeface="Lexend"/>
              <a:ea typeface="Lexend"/>
              <a:cs typeface="Lexend"/>
              <a:sym typeface="Lexend"/>
            </a:endParaRPr>
          </a:p>
          <a:p>
            <a:pPr marL="0" lvl="0" indent="0" algn="l" rtl="0">
              <a:spcBef>
                <a:spcPts val="0"/>
              </a:spcBef>
              <a:spcAft>
                <a:spcPts val="0"/>
              </a:spcAft>
              <a:buNone/>
            </a:pPr>
            <a:r>
              <a:rPr lang="en-US" sz="1600">
                <a:solidFill>
                  <a:srgbClr val="0000FF"/>
                </a:solidFill>
                <a:latin typeface="Lexend"/>
                <a:ea typeface="Lexend"/>
                <a:cs typeface="Lexend"/>
                <a:sym typeface="Lexend"/>
              </a:rPr>
              <a:t>2123</a:t>
            </a:r>
            <a:endParaRPr sz="1600">
              <a:solidFill>
                <a:srgbClr val="0000FF"/>
              </a:solidFill>
              <a:latin typeface="Lexend"/>
              <a:ea typeface="Lexend"/>
              <a:cs typeface="Lexend"/>
              <a:sym typeface="Lexend"/>
            </a:endParaRPr>
          </a:p>
        </p:txBody>
      </p:sp>
      <p:pic>
        <p:nvPicPr>
          <p:cNvPr id="344" name="Google Shape;344;p7"/>
          <p:cNvPicPr preferRelativeResize="0"/>
          <p:nvPr/>
        </p:nvPicPr>
        <p:blipFill rotWithShape="1">
          <a:blip r:embed="rId5">
            <a:alphaModFix/>
          </a:blip>
          <a:srcRect b="7952"/>
          <a:stretch/>
        </p:blipFill>
        <p:spPr>
          <a:xfrm rot="10800000">
            <a:off x="9401775" y="1393899"/>
            <a:ext cx="754450" cy="1343300"/>
          </a:xfrm>
          <a:prstGeom prst="rect">
            <a:avLst/>
          </a:prstGeom>
          <a:noFill/>
          <a:ln>
            <a:noFill/>
          </a:ln>
        </p:spPr>
      </p:pic>
      <p:pic>
        <p:nvPicPr>
          <p:cNvPr id="345" name="Google Shape;345;p7"/>
          <p:cNvPicPr preferRelativeResize="0"/>
          <p:nvPr/>
        </p:nvPicPr>
        <p:blipFill>
          <a:blip r:embed="rId6">
            <a:alphaModFix/>
          </a:blip>
          <a:stretch>
            <a:fillRect/>
          </a:stretch>
        </p:blipFill>
        <p:spPr>
          <a:xfrm>
            <a:off x="9401775" y="4478351"/>
            <a:ext cx="754450" cy="12602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g24a9fd4d447_0_0"/>
          <p:cNvSpPr txBox="1"/>
          <p:nvPr/>
        </p:nvSpPr>
        <p:spPr>
          <a:xfrm>
            <a:off x="27325" y="238275"/>
            <a:ext cx="12467400" cy="1261854"/>
          </a:xfrm>
          <a:prstGeom prst="rect">
            <a:avLst/>
          </a:prstGeom>
          <a:noFill/>
          <a:ln>
            <a:noFill/>
          </a:ln>
        </p:spPr>
        <p:txBody>
          <a:bodyPr spcFirstLastPara="1" wrap="square" lIns="91425" tIns="91425" rIns="91425" bIns="91425" anchor="t" anchorCtr="0">
            <a:spAutoFit/>
          </a:bodyPr>
          <a:lstStyle/>
          <a:p>
            <a:pPr lvl="2" algn="ctr"/>
            <a:r>
              <a:rPr lang="en-US" sz="2800" b="1" dirty="0">
                <a:solidFill>
                  <a:srgbClr val="3F3F3F"/>
                </a:solidFill>
                <a:latin typeface="Century Gothic"/>
                <a:ea typeface="Century Gothic"/>
                <a:cs typeface="Century Gothic"/>
                <a:sym typeface="Century Gothic"/>
              </a:rPr>
              <a:t>Sea Level Projections:</a:t>
            </a:r>
          </a:p>
          <a:p>
            <a:pPr lvl="2" algn="ctr">
              <a:lnSpc>
                <a:spcPct val="150000"/>
              </a:lnSpc>
            </a:pPr>
            <a:r>
              <a:rPr lang="en-US" sz="2800" b="1" dirty="0">
                <a:solidFill>
                  <a:srgbClr val="3F3F3F"/>
                </a:solidFill>
                <a:latin typeface="Century Gothic"/>
                <a:ea typeface="Century Gothic"/>
                <a:cs typeface="Century Gothic"/>
                <a:sym typeface="Century Gothic"/>
              </a:rPr>
              <a:t>Florida &amp; New Orleans</a:t>
            </a:r>
            <a:endParaRPr sz="2800" b="1" dirty="0">
              <a:solidFill>
                <a:srgbClr val="3F3F3F"/>
              </a:solidFill>
              <a:latin typeface="Century Gothic"/>
              <a:ea typeface="Century Gothic"/>
              <a:cs typeface="Century Gothic"/>
              <a:sym typeface="Century Gothic"/>
            </a:endParaRPr>
          </a:p>
        </p:txBody>
      </p:sp>
      <p:cxnSp>
        <p:nvCxnSpPr>
          <p:cNvPr id="355" name="Google Shape;355;g24a9fd4d447_0_0"/>
          <p:cNvCxnSpPr/>
          <p:nvPr/>
        </p:nvCxnSpPr>
        <p:spPr>
          <a:xfrm rot="10800000" flipH="1">
            <a:off x="37175" y="551250"/>
            <a:ext cx="2896500" cy="34200"/>
          </a:xfrm>
          <a:prstGeom prst="straightConnector1">
            <a:avLst/>
          </a:prstGeom>
          <a:noFill/>
          <a:ln w="9525" cap="flat" cmpd="sng">
            <a:solidFill>
              <a:srgbClr val="085763"/>
            </a:solidFill>
            <a:prstDash val="solid"/>
            <a:miter lim="800000"/>
            <a:headEnd type="none" w="sm" len="sm"/>
            <a:tailEnd type="oval" w="med" len="med"/>
          </a:ln>
        </p:spPr>
      </p:cxnSp>
      <p:cxnSp>
        <p:nvCxnSpPr>
          <p:cNvPr id="356" name="Google Shape;356;g24a9fd4d447_0_0"/>
          <p:cNvCxnSpPr/>
          <p:nvPr/>
        </p:nvCxnSpPr>
        <p:spPr>
          <a:xfrm>
            <a:off x="9657800" y="551100"/>
            <a:ext cx="2534100" cy="15900"/>
          </a:xfrm>
          <a:prstGeom prst="straightConnector1">
            <a:avLst/>
          </a:prstGeom>
          <a:noFill/>
          <a:ln w="9525" cap="flat" cmpd="sng">
            <a:solidFill>
              <a:srgbClr val="085763"/>
            </a:solidFill>
            <a:prstDash val="solid"/>
            <a:miter lim="800000"/>
            <a:headEnd type="oval" w="med" len="med"/>
            <a:tailEnd type="none" w="sm" len="sm"/>
          </a:ln>
        </p:spPr>
      </p:cxnSp>
      <p:sp>
        <p:nvSpPr>
          <p:cNvPr id="357" name="Google Shape;357;g24a9fd4d447_0_0"/>
          <p:cNvSpPr/>
          <p:nvPr/>
        </p:nvSpPr>
        <p:spPr>
          <a:xfrm>
            <a:off x="1833613" y="1645625"/>
            <a:ext cx="2457300" cy="433800"/>
          </a:xfrm>
          <a:prstGeom prst="roundRect">
            <a:avLst>
              <a:gd name="adj" fmla="val 16667"/>
            </a:avLst>
          </a:prstGeom>
          <a:solidFill>
            <a:srgbClr val="0C82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dirty="0">
                <a:solidFill>
                  <a:schemeClr val="lt1"/>
                </a:solidFill>
                <a:latin typeface="Century Gothic"/>
                <a:ea typeface="Century Gothic"/>
                <a:cs typeface="Century Gothic"/>
                <a:sym typeface="Century Gothic"/>
              </a:rPr>
              <a:t>CURRENT</a:t>
            </a:r>
            <a:endParaRPr sz="1800" dirty="0"/>
          </a:p>
        </p:txBody>
      </p:sp>
      <p:sp>
        <p:nvSpPr>
          <p:cNvPr id="359" name="Google Shape;359;g24a9fd4d447_0_0"/>
          <p:cNvSpPr/>
          <p:nvPr/>
        </p:nvSpPr>
        <p:spPr>
          <a:xfrm>
            <a:off x="7923477" y="1645625"/>
            <a:ext cx="2457300" cy="433800"/>
          </a:xfrm>
          <a:prstGeom prst="roundRect">
            <a:avLst>
              <a:gd name="adj" fmla="val 16667"/>
            </a:avLst>
          </a:prstGeom>
          <a:solidFill>
            <a:srgbClr val="0C82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dirty="0">
                <a:solidFill>
                  <a:schemeClr val="lt1"/>
                </a:solidFill>
                <a:latin typeface="Century Gothic"/>
                <a:ea typeface="Century Gothic"/>
                <a:cs typeface="Century Gothic"/>
                <a:sym typeface="Century Gothic"/>
              </a:rPr>
              <a:t>2123</a:t>
            </a:r>
            <a:endParaRPr sz="1800" dirty="0"/>
          </a:p>
        </p:txBody>
      </p:sp>
      <p:sp>
        <p:nvSpPr>
          <p:cNvPr id="360" name="Google Shape;360;g24a9fd4d447_0_0"/>
          <p:cNvSpPr txBox="1"/>
          <p:nvPr/>
        </p:nvSpPr>
        <p:spPr>
          <a:xfrm>
            <a:off x="431875" y="6180500"/>
            <a:ext cx="114933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374151"/>
                </a:solidFill>
                <a:highlight>
                  <a:srgbClr val="F7F7F8"/>
                </a:highlight>
                <a:latin typeface="Roboto"/>
                <a:ea typeface="Roboto"/>
                <a:cs typeface="Roboto"/>
                <a:sym typeface="Roboto"/>
              </a:rPr>
              <a:t>“Sea Level Rise Viewer. Retrieved from</a:t>
            </a:r>
            <a:r>
              <a:rPr lang="en-US" sz="1000" dirty="0">
                <a:solidFill>
                  <a:srgbClr val="374151"/>
                </a:solidFill>
                <a:highlight>
                  <a:srgbClr val="F7F7F8"/>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 </a:t>
            </a:r>
            <a:r>
              <a:rPr lang="en-US" sz="1000" u="sng" dirty="0">
                <a:solidFill>
                  <a:srgbClr val="0000FF"/>
                </a:solidFill>
                <a:highlight>
                  <a:srgbClr val="F7F7F8"/>
                </a:highlight>
                <a:latin typeface="Roboto"/>
                <a:ea typeface="Roboto"/>
                <a:cs typeface="Roboto"/>
                <a:sym typeface="Roboto"/>
              </a:rPr>
              <a:t>https://coast.noaa.gov/slr/#/layer/slr/5/-9546220.994261397/3259751.0165892434/7/satellite/37/0.8/2080/high/midAccretion</a:t>
            </a:r>
            <a:r>
              <a:rPr lang="en-US" sz="1000" dirty="0">
                <a:solidFill>
                  <a:srgbClr val="0000FF"/>
                </a:solidFill>
                <a:highlight>
                  <a:srgbClr val="F7F7F8"/>
                </a:highlight>
                <a:latin typeface="Roboto"/>
                <a:ea typeface="Roboto"/>
                <a:cs typeface="Roboto"/>
                <a:sym typeface="Roboto"/>
              </a:rPr>
              <a:t>.</a:t>
            </a:r>
            <a:r>
              <a:rPr lang="en-US" sz="1000" dirty="0">
                <a:solidFill>
                  <a:srgbClr val="374151"/>
                </a:solidFill>
                <a:highlight>
                  <a:srgbClr val="F7F7F8"/>
                </a:highlight>
                <a:latin typeface="Roboto"/>
                <a:ea typeface="Roboto"/>
                <a:cs typeface="Roboto"/>
                <a:sym typeface="Roboto"/>
              </a:rPr>
              <a:t>"</a:t>
            </a:r>
            <a:r>
              <a:rPr lang="en-US" sz="1000" dirty="0">
                <a:solidFill>
                  <a:schemeClr val="dk1"/>
                </a:solidFill>
                <a:latin typeface="Quattrocento Sans"/>
                <a:ea typeface="Quattrocento Sans"/>
                <a:cs typeface="Quattrocento Sans"/>
                <a:sym typeface="Quattrocento Sans"/>
              </a:rPr>
              <a:t> </a:t>
            </a:r>
            <a:r>
              <a:rPr lang="en-US" sz="1000" dirty="0">
                <a:solidFill>
                  <a:srgbClr val="374151"/>
                </a:solidFill>
                <a:highlight>
                  <a:srgbClr val="F7F7F8"/>
                </a:highlight>
                <a:latin typeface="Roboto"/>
                <a:ea typeface="Roboto"/>
                <a:cs typeface="Roboto"/>
                <a:sym typeface="Roboto"/>
              </a:rPr>
              <a:t>Accessed: October 2, 2023</a:t>
            </a:r>
            <a:endParaRPr sz="1000" dirty="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dirty="0">
              <a:solidFill>
                <a:srgbClr val="0000FF"/>
              </a:solidFill>
              <a:latin typeface="Quattrocento Sans"/>
              <a:ea typeface="Quattrocento Sans"/>
              <a:cs typeface="Quattrocento Sans"/>
              <a:sym typeface="Quattrocento Sans"/>
            </a:endParaRPr>
          </a:p>
        </p:txBody>
      </p:sp>
      <p:pic>
        <p:nvPicPr>
          <p:cNvPr id="3" name="Picture 2">
            <a:extLst>
              <a:ext uri="{FF2B5EF4-FFF2-40B4-BE49-F238E27FC236}">
                <a16:creationId xmlns:a16="http://schemas.microsoft.com/office/drawing/2014/main" id="{7570AF34-2608-F239-352B-F108E1D045DD}"/>
              </a:ext>
            </a:extLst>
          </p:cNvPr>
          <p:cNvPicPr>
            <a:picLocks noChangeAspect="1"/>
          </p:cNvPicPr>
          <p:nvPr/>
        </p:nvPicPr>
        <p:blipFill rotWithShape="1">
          <a:blip r:embed="rId4"/>
          <a:srcRect l="4642"/>
          <a:stretch/>
        </p:blipFill>
        <p:spPr>
          <a:xfrm>
            <a:off x="230164" y="2379910"/>
            <a:ext cx="5664198" cy="3347772"/>
          </a:xfrm>
          <a:prstGeom prst="rect">
            <a:avLst/>
          </a:prstGeom>
        </p:spPr>
      </p:pic>
      <p:pic>
        <p:nvPicPr>
          <p:cNvPr id="5" name="Picture 4">
            <a:extLst>
              <a:ext uri="{FF2B5EF4-FFF2-40B4-BE49-F238E27FC236}">
                <a16:creationId xmlns:a16="http://schemas.microsoft.com/office/drawing/2014/main" id="{9870B6D1-EEA5-C44F-C4EF-F9570C48D702}"/>
              </a:ext>
            </a:extLst>
          </p:cNvPr>
          <p:cNvPicPr>
            <a:picLocks noChangeAspect="1"/>
          </p:cNvPicPr>
          <p:nvPr/>
        </p:nvPicPr>
        <p:blipFill rotWithShape="1">
          <a:blip r:embed="rId5"/>
          <a:srcRect l="9863"/>
          <a:stretch/>
        </p:blipFill>
        <p:spPr>
          <a:xfrm>
            <a:off x="6029310" y="2379910"/>
            <a:ext cx="5979716" cy="3331574"/>
          </a:xfrm>
          <a:prstGeom prst="rect">
            <a:avLst/>
          </a:prstGeom>
        </p:spPr>
      </p:pic>
    </p:spTree>
    <p:extLst>
      <p:ext uri="{BB962C8B-B14F-4D97-AF65-F5344CB8AC3E}">
        <p14:creationId xmlns:p14="http://schemas.microsoft.com/office/powerpoint/2010/main" val="1468109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g24a9fd4d447_0_0"/>
          <p:cNvSpPr txBox="1"/>
          <p:nvPr/>
        </p:nvSpPr>
        <p:spPr>
          <a:xfrm>
            <a:off x="27325" y="238275"/>
            <a:ext cx="12467400" cy="1261854"/>
          </a:xfrm>
          <a:prstGeom prst="rect">
            <a:avLst/>
          </a:prstGeom>
          <a:noFill/>
          <a:ln>
            <a:noFill/>
          </a:ln>
        </p:spPr>
        <p:txBody>
          <a:bodyPr spcFirstLastPara="1" wrap="square" lIns="91425" tIns="91425" rIns="91425" bIns="91425" anchor="t" anchorCtr="0">
            <a:spAutoFit/>
          </a:bodyPr>
          <a:lstStyle/>
          <a:p>
            <a:pPr lvl="2" algn="ctr"/>
            <a:r>
              <a:rPr lang="en-US" sz="2800" b="1" dirty="0">
                <a:solidFill>
                  <a:srgbClr val="3F3F3F"/>
                </a:solidFill>
                <a:latin typeface="Century Gothic"/>
                <a:ea typeface="Century Gothic"/>
                <a:cs typeface="Century Gothic"/>
                <a:sym typeface="Century Gothic"/>
              </a:rPr>
              <a:t>Sea Level Projections:</a:t>
            </a:r>
          </a:p>
          <a:p>
            <a:pPr lvl="2" algn="ctr">
              <a:lnSpc>
                <a:spcPct val="150000"/>
              </a:lnSpc>
            </a:pPr>
            <a:r>
              <a:rPr lang="en-US" sz="2800" b="1" dirty="0">
                <a:solidFill>
                  <a:srgbClr val="3F3F3F"/>
                </a:solidFill>
                <a:latin typeface="Century Gothic"/>
                <a:ea typeface="Century Gothic"/>
                <a:cs typeface="Century Gothic"/>
                <a:sym typeface="Century Gothic"/>
              </a:rPr>
              <a:t>San Francisco</a:t>
            </a:r>
            <a:endParaRPr sz="2800" b="1" dirty="0">
              <a:solidFill>
                <a:srgbClr val="3F3F3F"/>
              </a:solidFill>
              <a:latin typeface="Century Gothic"/>
              <a:ea typeface="Century Gothic"/>
              <a:cs typeface="Century Gothic"/>
              <a:sym typeface="Century Gothic"/>
            </a:endParaRPr>
          </a:p>
        </p:txBody>
      </p:sp>
      <p:cxnSp>
        <p:nvCxnSpPr>
          <p:cNvPr id="355" name="Google Shape;355;g24a9fd4d447_0_0"/>
          <p:cNvCxnSpPr/>
          <p:nvPr/>
        </p:nvCxnSpPr>
        <p:spPr>
          <a:xfrm rot="10800000" flipH="1">
            <a:off x="37175" y="551250"/>
            <a:ext cx="2896500" cy="34200"/>
          </a:xfrm>
          <a:prstGeom prst="straightConnector1">
            <a:avLst/>
          </a:prstGeom>
          <a:noFill/>
          <a:ln w="9525" cap="flat" cmpd="sng">
            <a:solidFill>
              <a:srgbClr val="085763"/>
            </a:solidFill>
            <a:prstDash val="solid"/>
            <a:miter lim="800000"/>
            <a:headEnd type="none" w="sm" len="sm"/>
            <a:tailEnd type="oval" w="med" len="med"/>
          </a:ln>
        </p:spPr>
      </p:cxnSp>
      <p:cxnSp>
        <p:nvCxnSpPr>
          <p:cNvPr id="356" name="Google Shape;356;g24a9fd4d447_0_0"/>
          <p:cNvCxnSpPr/>
          <p:nvPr/>
        </p:nvCxnSpPr>
        <p:spPr>
          <a:xfrm>
            <a:off x="9657800" y="551100"/>
            <a:ext cx="2534100" cy="15900"/>
          </a:xfrm>
          <a:prstGeom prst="straightConnector1">
            <a:avLst/>
          </a:prstGeom>
          <a:noFill/>
          <a:ln w="9525" cap="flat" cmpd="sng">
            <a:solidFill>
              <a:srgbClr val="085763"/>
            </a:solidFill>
            <a:prstDash val="solid"/>
            <a:miter lim="800000"/>
            <a:headEnd type="oval" w="med" len="med"/>
            <a:tailEnd type="none" w="sm" len="sm"/>
          </a:ln>
        </p:spPr>
      </p:cxnSp>
      <p:sp>
        <p:nvSpPr>
          <p:cNvPr id="357" name="Google Shape;357;g24a9fd4d447_0_0"/>
          <p:cNvSpPr/>
          <p:nvPr/>
        </p:nvSpPr>
        <p:spPr>
          <a:xfrm>
            <a:off x="1833613" y="1645625"/>
            <a:ext cx="2457300" cy="433800"/>
          </a:xfrm>
          <a:prstGeom prst="roundRect">
            <a:avLst>
              <a:gd name="adj" fmla="val 16667"/>
            </a:avLst>
          </a:prstGeom>
          <a:solidFill>
            <a:srgbClr val="0C82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dirty="0">
                <a:solidFill>
                  <a:schemeClr val="lt1"/>
                </a:solidFill>
                <a:latin typeface="Century Gothic"/>
                <a:ea typeface="Century Gothic"/>
                <a:cs typeface="Century Gothic"/>
                <a:sym typeface="Century Gothic"/>
              </a:rPr>
              <a:t>CURRENT</a:t>
            </a:r>
            <a:endParaRPr sz="1800" dirty="0"/>
          </a:p>
        </p:txBody>
      </p:sp>
      <p:sp>
        <p:nvSpPr>
          <p:cNvPr id="359" name="Google Shape;359;g24a9fd4d447_0_0"/>
          <p:cNvSpPr/>
          <p:nvPr/>
        </p:nvSpPr>
        <p:spPr>
          <a:xfrm>
            <a:off x="7923477" y="1645625"/>
            <a:ext cx="2457300" cy="433800"/>
          </a:xfrm>
          <a:prstGeom prst="roundRect">
            <a:avLst>
              <a:gd name="adj" fmla="val 16667"/>
            </a:avLst>
          </a:prstGeom>
          <a:solidFill>
            <a:srgbClr val="0C82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dirty="0">
                <a:solidFill>
                  <a:schemeClr val="lt1"/>
                </a:solidFill>
                <a:latin typeface="Century Gothic"/>
                <a:ea typeface="Century Gothic"/>
                <a:cs typeface="Century Gothic"/>
                <a:sym typeface="Century Gothic"/>
              </a:rPr>
              <a:t>2123</a:t>
            </a:r>
            <a:endParaRPr sz="1800" dirty="0"/>
          </a:p>
        </p:txBody>
      </p:sp>
      <p:sp>
        <p:nvSpPr>
          <p:cNvPr id="360" name="Google Shape;360;g24a9fd4d447_0_0"/>
          <p:cNvSpPr txBox="1"/>
          <p:nvPr/>
        </p:nvSpPr>
        <p:spPr>
          <a:xfrm>
            <a:off x="431875" y="6180500"/>
            <a:ext cx="114933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374151"/>
                </a:solidFill>
                <a:highlight>
                  <a:srgbClr val="F7F7F8"/>
                </a:highlight>
                <a:latin typeface="Roboto"/>
                <a:ea typeface="Roboto"/>
                <a:cs typeface="Roboto"/>
                <a:sym typeface="Roboto"/>
              </a:rPr>
              <a:t>“Sea Level Rise Viewer. Retrieved from</a:t>
            </a:r>
            <a:r>
              <a:rPr lang="en-US" sz="1000" dirty="0">
                <a:solidFill>
                  <a:srgbClr val="374151"/>
                </a:solidFill>
                <a:highlight>
                  <a:srgbClr val="F7F7F8"/>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 </a:t>
            </a:r>
            <a:r>
              <a:rPr lang="en-US" sz="1000" u="sng" dirty="0">
                <a:solidFill>
                  <a:srgbClr val="0000FF"/>
                </a:solidFill>
                <a:highlight>
                  <a:srgbClr val="F7F7F8"/>
                </a:highlight>
                <a:latin typeface="Roboto"/>
                <a:ea typeface="Roboto"/>
                <a:cs typeface="Roboto"/>
                <a:sym typeface="Roboto"/>
              </a:rPr>
              <a:t>https://coast.noaa.gov/slr/#/layer/slr/5/-9546220.994261397/3259751.0165892434/7/satellite/37/0.8/2080/high/midAccretion</a:t>
            </a:r>
            <a:r>
              <a:rPr lang="en-US" sz="1000" dirty="0">
                <a:solidFill>
                  <a:srgbClr val="0000FF"/>
                </a:solidFill>
                <a:highlight>
                  <a:srgbClr val="F7F7F8"/>
                </a:highlight>
                <a:latin typeface="Roboto"/>
                <a:ea typeface="Roboto"/>
                <a:cs typeface="Roboto"/>
                <a:sym typeface="Roboto"/>
              </a:rPr>
              <a:t>.</a:t>
            </a:r>
            <a:r>
              <a:rPr lang="en-US" sz="1000" dirty="0">
                <a:solidFill>
                  <a:srgbClr val="374151"/>
                </a:solidFill>
                <a:highlight>
                  <a:srgbClr val="F7F7F8"/>
                </a:highlight>
                <a:latin typeface="Roboto"/>
                <a:ea typeface="Roboto"/>
                <a:cs typeface="Roboto"/>
                <a:sym typeface="Roboto"/>
              </a:rPr>
              <a:t>"</a:t>
            </a:r>
            <a:r>
              <a:rPr lang="en-US" sz="1000" dirty="0">
                <a:solidFill>
                  <a:schemeClr val="dk1"/>
                </a:solidFill>
                <a:latin typeface="Quattrocento Sans"/>
                <a:ea typeface="Quattrocento Sans"/>
                <a:cs typeface="Quattrocento Sans"/>
                <a:sym typeface="Quattrocento Sans"/>
              </a:rPr>
              <a:t> </a:t>
            </a:r>
            <a:r>
              <a:rPr lang="en-US" sz="1000" dirty="0">
                <a:solidFill>
                  <a:srgbClr val="374151"/>
                </a:solidFill>
                <a:highlight>
                  <a:srgbClr val="F7F7F8"/>
                </a:highlight>
                <a:latin typeface="Roboto"/>
                <a:ea typeface="Roboto"/>
                <a:cs typeface="Roboto"/>
                <a:sym typeface="Roboto"/>
              </a:rPr>
              <a:t>Accessed: October 2, 2023</a:t>
            </a:r>
            <a:endParaRPr sz="1000" dirty="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dirty="0">
              <a:solidFill>
                <a:srgbClr val="0000FF"/>
              </a:solidFill>
              <a:latin typeface="Quattrocento Sans"/>
              <a:ea typeface="Quattrocento Sans"/>
              <a:cs typeface="Quattrocento Sans"/>
              <a:sym typeface="Quattrocento Sans"/>
            </a:endParaRPr>
          </a:p>
        </p:txBody>
      </p:sp>
      <p:pic>
        <p:nvPicPr>
          <p:cNvPr id="9" name="Picture 8">
            <a:extLst>
              <a:ext uri="{FF2B5EF4-FFF2-40B4-BE49-F238E27FC236}">
                <a16:creationId xmlns:a16="http://schemas.microsoft.com/office/drawing/2014/main" id="{277B4B36-C65E-32F1-DC8B-D3B2FFCD8BB0}"/>
              </a:ext>
            </a:extLst>
          </p:cNvPr>
          <p:cNvPicPr>
            <a:picLocks noChangeAspect="1"/>
          </p:cNvPicPr>
          <p:nvPr/>
        </p:nvPicPr>
        <p:blipFill>
          <a:blip r:embed="rId4"/>
          <a:stretch>
            <a:fillRect/>
          </a:stretch>
        </p:blipFill>
        <p:spPr>
          <a:xfrm>
            <a:off x="6548362" y="2214145"/>
            <a:ext cx="5205915" cy="3831635"/>
          </a:xfrm>
          <a:prstGeom prst="rect">
            <a:avLst/>
          </a:prstGeom>
        </p:spPr>
      </p:pic>
      <p:pic>
        <p:nvPicPr>
          <p:cNvPr id="11" name="Picture 10">
            <a:extLst>
              <a:ext uri="{FF2B5EF4-FFF2-40B4-BE49-F238E27FC236}">
                <a16:creationId xmlns:a16="http://schemas.microsoft.com/office/drawing/2014/main" id="{15B0EE04-A2E0-785E-3E54-E05E0AEEF655}"/>
              </a:ext>
            </a:extLst>
          </p:cNvPr>
          <p:cNvPicPr>
            <a:picLocks noChangeAspect="1"/>
          </p:cNvPicPr>
          <p:nvPr/>
        </p:nvPicPr>
        <p:blipFill rotWithShape="1">
          <a:blip r:embed="rId5"/>
          <a:srcRect l="7839" r="1432"/>
          <a:stretch/>
        </p:blipFill>
        <p:spPr>
          <a:xfrm>
            <a:off x="794548" y="2208657"/>
            <a:ext cx="4849091" cy="38426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85763"/>
        </a:solidFill>
        <a:effectLst/>
      </p:bgPr>
    </p:bg>
    <p:spTree>
      <p:nvGrpSpPr>
        <p:cNvPr id="1" name="Shape 380"/>
        <p:cNvGrpSpPr/>
        <p:nvPr/>
      </p:nvGrpSpPr>
      <p:grpSpPr>
        <a:xfrm>
          <a:off x="0" y="0"/>
          <a:ext cx="0" cy="0"/>
          <a:chOff x="0" y="0"/>
          <a:chExt cx="0" cy="0"/>
        </a:xfrm>
      </p:grpSpPr>
      <p:grpSp>
        <p:nvGrpSpPr>
          <p:cNvPr id="381" name="Google Shape;381;p10"/>
          <p:cNvGrpSpPr/>
          <p:nvPr/>
        </p:nvGrpSpPr>
        <p:grpSpPr>
          <a:xfrm>
            <a:off x="4325258" y="1544068"/>
            <a:ext cx="3541486" cy="3769865"/>
            <a:chOff x="4325258" y="1229517"/>
            <a:chExt cx="3541486" cy="3769865"/>
          </a:xfrm>
        </p:grpSpPr>
        <p:sp>
          <p:nvSpPr>
            <p:cNvPr id="382" name="Google Shape;382;p10"/>
            <p:cNvSpPr/>
            <p:nvPr/>
          </p:nvSpPr>
          <p:spPr>
            <a:xfrm>
              <a:off x="4792319" y="2392018"/>
              <a:ext cx="2607364" cy="2607364"/>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83" name="Google Shape;383;p10"/>
            <p:cNvSpPr/>
            <p:nvPr/>
          </p:nvSpPr>
          <p:spPr>
            <a:xfrm>
              <a:off x="4325258" y="1229517"/>
              <a:ext cx="3541486" cy="3541486"/>
            </a:xfrm>
            <a:prstGeom prst="diamond">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384" name="Google Shape;384;p10"/>
          <p:cNvSpPr txBox="1">
            <a:spLocks noGrp="1"/>
          </p:cNvSpPr>
          <p:nvPr>
            <p:ph type="ctrTitle"/>
          </p:nvPr>
        </p:nvSpPr>
        <p:spPr>
          <a:xfrm>
            <a:off x="1524000" y="2930403"/>
            <a:ext cx="9144000" cy="997196"/>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Thank You</a:t>
            </a:r>
            <a:endParaRPr sz="7200">
              <a:solidFill>
                <a:schemeClr val="accent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4111626" y="1720850"/>
            <a:ext cx="3968750" cy="396875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2" name="Google Shape;102;p2"/>
          <p:cNvCxnSpPr/>
          <p:nvPr/>
        </p:nvCxnSpPr>
        <p:spPr>
          <a:xfrm>
            <a:off x="8105775" y="522898"/>
            <a:ext cx="4086225" cy="0"/>
          </a:xfrm>
          <a:prstGeom prst="straightConnector1">
            <a:avLst/>
          </a:prstGeom>
          <a:noFill/>
          <a:ln w="9525" cap="flat" cmpd="sng">
            <a:solidFill>
              <a:srgbClr val="085763"/>
            </a:solidFill>
            <a:prstDash val="solid"/>
            <a:miter lim="800000"/>
            <a:headEnd type="oval" w="med" len="med"/>
            <a:tailEnd type="none" w="sm" len="sm"/>
          </a:ln>
        </p:spPr>
      </p:cxnSp>
      <p:sp>
        <p:nvSpPr>
          <p:cNvPr id="103" name="Google Shape;103;p2"/>
          <p:cNvSpPr txBox="1"/>
          <p:nvPr/>
        </p:nvSpPr>
        <p:spPr>
          <a:xfrm>
            <a:off x="228600" y="280897"/>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Lexend"/>
                <a:ea typeface="Lexend"/>
                <a:cs typeface="Lexend"/>
                <a:sym typeface="Lexend"/>
              </a:rPr>
              <a:t>Meet our team:</a:t>
            </a:r>
            <a:r>
              <a:rPr lang="en-US" sz="2800" b="1">
                <a:solidFill>
                  <a:srgbClr val="3F3F3F"/>
                </a:solidFill>
                <a:latin typeface="Century Gothic"/>
                <a:ea typeface="Century Gothic"/>
                <a:cs typeface="Century Gothic"/>
                <a:sym typeface="Century Gothic"/>
              </a:rPr>
              <a:t> </a:t>
            </a:r>
            <a:br>
              <a:rPr lang="en-US" sz="2800">
                <a:solidFill>
                  <a:srgbClr val="3F3F3F"/>
                </a:solidFill>
                <a:latin typeface="Century Gothic"/>
                <a:ea typeface="Century Gothic"/>
                <a:cs typeface="Century Gothic"/>
                <a:sym typeface="Century Gothic"/>
              </a:rPr>
            </a:br>
            <a:endParaRPr sz="2800">
              <a:solidFill>
                <a:srgbClr val="3F3F3F"/>
              </a:solidFill>
              <a:latin typeface="Century Gothic"/>
              <a:ea typeface="Century Gothic"/>
              <a:cs typeface="Century Gothic"/>
              <a:sym typeface="Century Gothic"/>
            </a:endParaRPr>
          </a:p>
        </p:txBody>
      </p:sp>
      <p:cxnSp>
        <p:nvCxnSpPr>
          <p:cNvPr id="104" name="Google Shape;104;p2"/>
          <p:cNvCxnSpPr/>
          <p:nvPr/>
        </p:nvCxnSpPr>
        <p:spPr>
          <a:xfrm>
            <a:off x="0" y="522898"/>
            <a:ext cx="4086225" cy="0"/>
          </a:xfrm>
          <a:prstGeom prst="straightConnector1">
            <a:avLst/>
          </a:prstGeom>
          <a:noFill/>
          <a:ln w="9525" cap="flat" cmpd="sng">
            <a:solidFill>
              <a:srgbClr val="085763"/>
            </a:solidFill>
            <a:prstDash val="solid"/>
            <a:miter lim="800000"/>
            <a:headEnd type="none" w="sm" len="sm"/>
            <a:tailEnd type="oval" w="med" len="med"/>
          </a:ln>
        </p:spPr>
      </p:cxnSp>
      <p:sp>
        <p:nvSpPr>
          <p:cNvPr id="105" name="Google Shape;105;p2"/>
          <p:cNvSpPr/>
          <p:nvPr/>
        </p:nvSpPr>
        <p:spPr>
          <a:xfrm>
            <a:off x="5008425" y="2660650"/>
            <a:ext cx="2162700" cy="2081700"/>
          </a:xfrm>
          <a:prstGeom prst="ellipse">
            <a:avLst/>
          </a:prstGeom>
          <a:solidFill>
            <a:schemeClr val="dk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Century Gothic"/>
                <a:ea typeface="Century Gothic"/>
                <a:cs typeface="Century Gothic"/>
                <a:sym typeface="Century Gothic"/>
              </a:rPr>
              <a:t>ANALYST</a:t>
            </a:r>
            <a:endParaRPr sz="20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2000" b="1">
                <a:solidFill>
                  <a:schemeClr val="lt1"/>
                </a:solidFill>
                <a:latin typeface="Century Gothic"/>
                <a:ea typeface="Century Gothic"/>
                <a:cs typeface="Century Gothic"/>
                <a:sym typeface="Century Gothic"/>
              </a:rPr>
              <a:t>AVENGERS</a:t>
            </a:r>
            <a:endParaRPr sz="2000" b="1">
              <a:solidFill>
                <a:schemeClr val="lt1"/>
              </a:solidFill>
              <a:latin typeface="Century Gothic"/>
              <a:ea typeface="Century Gothic"/>
              <a:cs typeface="Century Gothic"/>
              <a:sym typeface="Century Gothic"/>
            </a:endParaRPr>
          </a:p>
        </p:txBody>
      </p:sp>
      <p:sp>
        <p:nvSpPr>
          <p:cNvPr id="106" name="Google Shape;106;p2"/>
          <p:cNvSpPr/>
          <p:nvPr/>
        </p:nvSpPr>
        <p:spPr>
          <a:xfrm>
            <a:off x="7313350" y="1613875"/>
            <a:ext cx="3291300" cy="741000"/>
          </a:xfrm>
          <a:prstGeom prst="roundRect">
            <a:avLst>
              <a:gd name="adj" fmla="val 50000"/>
            </a:avLst>
          </a:prstGeom>
          <a:gradFill>
            <a:gsLst>
              <a:gs pos="0">
                <a:srgbClr val="51AB2A"/>
              </a:gs>
              <a:gs pos="100000">
                <a:srgbClr val="203E13"/>
              </a:gs>
            </a:gsLst>
            <a:path path="circle">
              <a:fillToRect l="50000" t="50000" r="50000" b="50000"/>
            </a:path>
            <a:tileRect/>
          </a:gra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Quattrocento Sans"/>
                <a:ea typeface="Quattrocento Sans"/>
                <a:cs typeface="Quattrocento Sans"/>
                <a:sym typeface="Quattrocento Sans"/>
              </a:rPr>
              <a:t>  </a:t>
            </a:r>
            <a:r>
              <a:rPr lang="en-US" sz="2500">
                <a:solidFill>
                  <a:schemeClr val="lt1"/>
                </a:solidFill>
                <a:latin typeface="Lexend"/>
                <a:ea typeface="Lexend"/>
                <a:cs typeface="Lexend"/>
                <a:sym typeface="Lexend"/>
              </a:rPr>
              <a:t>Juliana Lima</a:t>
            </a:r>
            <a:r>
              <a:rPr lang="en-US" sz="2500" b="1">
                <a:solidFill>
                  <a:schemeClr val="lt1"/>
                </a:solidFill>
                <a:latin typeface="Lexend"/>
                <a:ea typeface="Lexend"/>
                <a:cs typeface="Lexend"/>
                <a:sym typeface="Lexend"/>
              </a:rPr>
              <a:t> </a:t>
            </a:r>
            <a:endParaRPr sz="2500">
              <a:latin typeface="Lexend"/>
              <a:ea typeface="Lexend"/>
              <a:cs typeface="Lexend"/>
              <a:sym typeface="Lexend"/>
            </a:endParaRPr>
          </a:p>
        </p:txBody>
      </p:sp>
      <p:sp>
        <p:nvSpPr>
          <p:cNvPr id="107" name="Google Shape;107;p2"/>
          <p:cNvSpPr/>
          <p:nvPr/>
        </p:nvSpPr>
        <p:spPr>
          <a:xfrm>
            <a:off x="6832600" y="1514475"/>
            <a:ext cx="939800" cy="939800"/>
          </a:xfrm>
          <a:prstGeom prst="ellipse">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8" name="Google Shape;108;p2"/>
          <p:cNvSpPr/>
          <p:nvPr/>
        </p:nvSpPr>
        <p:spPr>
          <a:xfrm>
            <a:off x="7901213" y="3393166"/>
            <a:ext cx="3660775" cy="740997"/>
          </a:xfrm>
          <a:prstGeom prst="roundRect">
            <a:avLst>
              <a:gd name="adj" fmla="val 50000"/>
            </a:avLst>
          </a:prstGeom>
          <a:gradFill>
            <a:gsLst>
              <a:gs pos="0">
                <a:srgbClr val="DD7E6B"/>
              </a:gs>
              <a:gs pos="63000">
                <a:srgbClr val="E06666"/>
              </a:gs>
              <a:gs pos="100000">
                <a:srgbClr val="CC4125"/>
              </a:gs>
            </a:gsLst>
            <a:path path="circle">
              <a:fillToRect l="50000" t="50000" r="50000" b="50000"/>
            </a:path>
            <a:tileRect/>
          </a:gra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500">
                <a:solidFill>
                  <a:schemeClr val="lt1"/>
                </a:solidFill>
                <a:latin typeface="Lexend"/>
                <a:ea typeface="Lexend"/>
                <a:cs typeface="Lexend"/>
                <a:sym typeface="Lexend"/>
              </a:rPr>
              <a:t>Beth Sequera</a:t>
            </a:r>
            <a:endParaRPr sz="2500">
              <a:solidFill>
                <a:schemeClr val="lt1"/>
              </a:solidFill>
              <a:latin typeface="Lexend"/>
              <a:ea typeface="Lexend"/>
              <a:cs typeface="Lexend"/>
              <a:sym typeface="Lexend"/>
            </a:endParaRPr>
          </a:p>
        </p:txBody>
      </p:sp>
      <p:sp>
        <p:nvSpPr>
          <p:cNvPr id="109" name="Google Shape;109;p2"/>
          <p:cNvSpPr/>
          <p:nvPr/>
        </p:nvSpPr>
        <p:spPr>
          <a:xfrm>
            <a:off x="7482934" y="3285465"/>
            <a:ext cx="939800" cy="939800"/>
          </a:xfrm>
          <a:prstGeom prst="ellipse">
            <a:avLst/>
          </a:prstGeom>
          <a:solidFill>
            <a:schemeClr val="accent6"/>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0" name="Google Shape;110;p2"/>
          <p:cNvSpPr/>
          <p:nvPr/>
        </p:nvSpPr>
        <p:spPr>
          <a:xfrm>
            <a:off x="1347643" y="1663673"/>
            <a:ext cx="3660775" cy="740997"/>
          </a:xfrm>
          <a:prstGeom prst="roundRect">
            <a:avLst>
              <a:gd name="adj" fmla="val 50000"/>
            </a:avLst>
          </a:prstGeom>
          <a:gradFill>
            <a:gsLst>
              <a:gs pos="0">
                <a:srgbClr val="C27BA0"/>
              </a:gs>
              <a:gs pos="43000">
                <a:srgbClr val="74475D"/>
              </a:gs>
              <a:gs pos="100000">
                <a:srgbClr val="4C1130"/>
              </a:gs>
            </a:gsLst>
            <a:path path="circle">
              <a:fillToRect l="50000" t="50000" r="50000" b="50000"/>
            </a:path>
            <a:tileRect/>
          </a:gra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chemeClr val="lt1"/>
                </a:solidFill>
                <a:latin typeface="Quattrocento Sans"/>
                <a:ea typeface="Quattrocento Sans"/>
                <a:cs typeface="Quattrocento Sans"/>
                <a:sym typeface="Quattrocento Sans"/>
              </a:rPr>
              <a:t>       </a:t>
            </a:r>
            <a:r>
              <a:rPr lang="en-US" sz="2500">
                <a:solidFill>
                  <a:schemeClr val="lt1"/>
                </a:solidFill>
                <a:latin typeface="Lexend"/>
                <a:ea typeface="Lexend"/>
                <a:cs typeface="Lexend"/>
                <a:sym typeface="Lexend"/>
              </a:rPr>
              <a:t>Ronda Hinz</a:t>
            </a:r>
            <a:endParaRPr sz="2500">
              <a:solidFill>
                <a:schemeClr val="lt1"/>
              </a:solidFill>
              <a:latin typeface="Lexend"/>
              <a:ea typeface="Lexend"/>
              <a:cs typeface="Lexend"/>
              <a:sym typeface="Lexend"/>
            </a:endParaRPr>
          </a:p>
        </p:txBody>
      </p:sp>
      <p:sp>
        <p:nvSpPr>
          <p:cNvPr id="111" name="Google Shape;111;p2"/>
          <p:cNvSpPr/>
          <p:nvPr/>
        </p:nvSpPr>
        <p:spPr>
          <a:xfrm>
            <a:off x="651112" y="3429000"/>
            <a:ext cx="3660775" cy="740997"/>
          </a:xfrm>
          <a:prstGeom prst="roundRect">
            <a:avLst>
              <a:gd name="adj" fmla="val 50000"/>
            </a:avLst>
          </a:prstGeom>
          <a:gradFill>
            <a:gsLst>
              <a:gs pos="0">
                <a:srgbClr val="3D85C6"/>
              </a:gs>
              <a:gs pos="76000">
                <a:srgbClr val="133B6D"/>
              </a:gs>
              <a:gs pos="100000">
                <a:srgbClr val="093153"/>
              </a:gs>
            </a:gsLst>
            <a:path path="circle">
              <a:fillToRect l="50000" t="50000" r="50000" b="50000"/>
            </a:path>
            <a:tileRect/>
          </a:gra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500">
                <a:solidFill>
                  <a:schemeClr val="lt1"/>
                </a:solidFill>
                <a:latin typeface="Lexend"/>
                <a:ea typeface="Lexend"/>
                <a:cs typeface="Lexend"/>
                <a:sym typeface="Lexend"/>
              </a:rPr>
              <a:t>Michael Bernstein</a:t>
            </a:r>
            <a:endParaRPr sz="2500">
              <a:solidFill>
                <a:schemeClr val="lt1"/>
              </a:solidFill>
              <a:latin typeface="Lexend"/>
              <a:ea typeface="Lexend"/>
              <a:cs typeface="Lexend"/>
              <a:sym typeface="Lexend"/>
            </a:endParaRPr>
          </a:p>
        </p:txBody>
      </p:sp>
      <p:sp>
        <p:nvSpPr>
          <p:cNvPr id="112" name="Google Shape;112;p2"/>
          <p:cNvSpPr/>
          <p:nvPr/>
        </p:nvSpPr>
        <p:spPr>
          <a:xfrm>
            <a:off x="3782700" y="5132350"/>
            <a:ext cx="4628700" cy="741000"/>
          </a:xfrm>
          <a:prstGeom prst="roundRect">
            <a:avLst>
              <a:gd name="adj" fmla="val 50000"/>
            </a:avLst>
          </a:prstGeom>
          <a:gradFill>
            <a:gsLst>
              <a:gs pos="0">
                <a:srgbClr val="4E29AA"/>
              </a:gs>
              <a:gs pos="100000">
                <a:srgbClr val="1E123D"/>
              </a:gs>
            </a:gsLst>
            <a:path path="circle">
              <a:fillToRect l="50000" t="50000" r="50000" b="50000"/>
            </a:path>
            <a:tileRect/>
          </a:gra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500">
                <a:solidFill>
                  <a:schemeClr val="lt1"/>
                </a:solidFill>
                <a:latin typeface="Lexend"/>
                <a:ea typeface="Lexend"/>
                <a:cs typeface="Lexend"/>
                <a:sym typeface="Lexend"/>
              </a:rPr>
              <a:t>Mohamed Abdelsalam</a:t>
            </a:r>
            <a:endParaRPr sz="2500">
              <a:solidFill>
                <a:schemeClr val="lt1"/>
              </a:solidFill>
              <a:latin typeface="Lexend"/>
              <a:ea typeface="Lexend"/>
              <a:cs typeface="Lexend"/>
              <a:sym typeface="Lexend"/>
            </a:endParaRPr>
          </a:p>
        </p:txBody>
      </p:sp>
      <p:sp>
        <p:nvSpPr>
          <p:cNvPr id="113" name="Google Shape;113;p2"/>
          <p:cNvSpPr/>
          <p:nvPr/>
        </p:nvSpPr>
        <p:spPr>
          <a:xfrm>
            <a:off x="7610476" y="5032946"/>
            <a:ext cx="939800" cy="939800"/>
          </a:xfrm>
          <a:prstGeom prst="ellipse">
            <a:avLst/>
          </a:prstGeom>
          <a:solidFill>
            <a:schemeClr val="accent5"/>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4" name="Google Shape;114;p2" descr="Icon of check box. "/>
          <p:cNvSpPr/>
          <p:nvPr/>
        </p:nvSpPr>
        <p:spPr>
          <a:xfrm>
            <a:off x="7772400" y="3582486"/>
            <a:ext cx="345758" cy="345758"/>
          </a:xfrm>
          <a:custGeom>
            <a:avLst/>
            <a:gdLst/>
            <a:ahLst/>
            <a:cxnLst/>
            <a:rect l="l" t="t" r="r" b="b"/>
            <a:pathLst>
              <a:path w="719" h="719" extrusionOk="0">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accent6"/>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15" name="Google Shape;115;p2" descr="Icon of human being and gear. "/>
          <p:cNvGrpSpPr/>
          <p:nvPr/>
        </p:nvGrpSpPr>
        <p:grpSpPr>
          <a:xfrm>
            <a:off x="7171120" y="1818478"/>
            <a:ext cx="338073" cy="339996"/>
            <a:chOff x="6450013" y="5349875"/>
            <a:chExt cx="279399" cy="280988"/>
          </a:xfrm>
        </p:grpSpPr>
        <p:sp>
          <p:nvSpPr>
            <p:cNvPr id="116" name="Google Shape;116;p2"/>
            <p:cNvSpPr/>
            <p:nvPr/>
          </p:nvSpPr>
          <p:spPr>
            <a:xfrm>
              <a:off x="6450013" y="5349875"/>
              <a:ext cx="182562" cy="238125"/>
            </a:xfrm>
            <a:custGeom>
              <a:avLst/>
              <a:gdLst/>
              <a:ahLst/>
              <a:cxnLst/>
              <a:rect l="l" t="t" r="r" b="b"/>
              <a:pathLst>
                <a:path w="459" h="602" extrusionOk="0">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7" name="Google Shape;117;p2"/>
            <p:cNvSpPr/>
            <p:nvPr/>
          </p:nvSpPr>
          <p:spPr>
            <a:xfrm>
              <a:off x="6597650" y="5497513"/>
              <a:ext cx="131762" cy="133350"/>
            </a:xfrm>
            <a:custGeom>
              <a:avLst/>
              <a:gdLst/>
              <a:ahLst/>
              <a:cxnLst/>
              <a:rect l="l" t="t" r="r" b="b"/>
              <a:pathLst>
                <a:path w="332" h="336" extrusionOk="0">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118" name="Google Shape;118;p2" descr="Icon of box and whisker chart. "/>
          <p:cNvSpPr/>
          <p:nvPr/>
        </p:nvSpPr>
        <p:spPr>
          <a:xfrm>
            <a:off x="7907497" y="5329967"/>
            <a:ext cx="345757" cy="345757"/>
          </a:xfrm>
          <a:custGeom>
            <a:avLst/>
            <a:gdLst/>
            <a:ahLst/>
            <a:cxnLst/>
            <a:rect l="l" t="t" r="r" b="b"/>
            <a:pathLst>
              <a:path w="898" h="898" extrusionOk="0">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accent5"/>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9" name="Google Shape;119;p2"/>
          <p:cNvSpPr/>
          <p:nvPr/>
        </p:nvSpPr>
        <p:spPr>
          <a:xfrm>
            <a:off x="6865450" y="1458875"/>
            <a:ext cx="939900" cy="939900"/>
          </a:xfrm>
          <a:prstGeom prst="ellipse">
            <a:avLst/>
          </a:prstGeom>
          <a:noFill/>
          <a:ln w="1905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120" name="Google Shape;120;p2"/>
          <p:cNvPicPr preferRelativeResize="0"/>
          <p:nvPr/>
        </p:nvPicPr>
        <p:blipFill>
          <a:blip r:embed="rId3">
            <a:alphaModFix/>
          </a:blip>
          <a:stretch>
            <a:fillRect/>
          </a:stretch>
        </p:blipFill>
        <p:spPr>
          <a:xfrm>
            <a:off x="6846038" y="1489550"/>
            <a:ext cx="988250" cy="988250"/>
          </a:xfrm>
          <a:prstGeom prst="rect">
            <a:avLst/>
          </a:prstGeom>
          <a:noFill/>
          <a:ln w="19050" cap="flat" cmpd="sng">
            <a:solidFill>
              <a:schemeClr val="lt1"/>
            </a:solidFill>
            <a:prstDash val="solid"/>
            <a:miter lim="8000"/>
            <a:headEnd type="none" w="sm" len="sm"/>
            <a:tailEnd type="none" w="sm" len="sm"/>
          </a:ln>
        </p:spPr>
      </p:pic>
      <p:pic>
        <p:nvPicPr>
          <p:cNvPr id="121" name="Google Shape;121;p2"/>
          <p:cNvPicPr preferRelativeResize="0"/>
          <p:nvPr/>
        </p:nvPicPr>
        <p:blipFill>
          <a:blip r:embed="rId4">
            <a:alphaModFix/>
          </a:blip>
          <a:stretch>
            <a:fillRect/>
          </a:stretch>
        </p:blipFill>
        <p:spPr>
          <a:xfrm>
            <a:off x="4359625" y="1537962"/>
            <a:ext cx="988250" cy="939900"/>
          </a:xfrm>
          <a:prstGeom prst="rect">
            <a:avLst/>
          </a:prstGeom>
          <a:noFill/>
          <a:ln>
            <a:noFill/>
          </a:ln>
        </p:spPr>
      </p:pic>
      <p:pic>
        <p:nvPicPr>
          <p:cNvPr id="122" name="Google Shape;122;p2"/>
          <p:cNvPicPr preferRelativeResize="0"/>
          <p:nvPr/>
        </p:nvPicPr>
        <p:blipFill>
          <a:blip r:embed="rId5">
            <a:alphaModFix/>
          </a:blip>
          <a:stretch>
            <a:fillRect/>
          </a:stretch>
        </p:blipFill>
        <p:spPr>
          <a:xfrm>
            <a:off x="3605550" y="3130425"/>
            <a:ext cx="1293550" cy="1276175"/>
          </a:xfrm>
          <a:prstGeom prst="rect">
            <a:avLst/>
          </a:prstGeom>
          <a:noFill/>
          <a:ln>
            <a:noFill/>
          </a:ln>
        </p:spPr>
      </p:pic>
      <p:pic>
        <p:nvPicPr>
          <p:cNvPr id="123" name="Google Shape;123;p2"/>
          <p:cNvPicPr preferRelativeResize="0"/>
          <p:nvPr/>
        </p:nvPicPr>
        <p:blipFill>
          <a:blip r:embed="rId6">
            <a:alphaModFix/>
          </a:blip>
          <a:stretch>
            <a:fillRect/>
          </a:stretch>
        </p:blipFill>
        <p:spPr>
          <a:xfrm>
            <a:off x="4067450" y="1458875"/>
            <a:ext cx="1573200" cy="1879400"/>
          </a:xfrm>
          <a:prstGeom prst="rect">
            <a:avLst/>
          </a:prstGeom>
          <a:noFill/>
          <a:ln>
            <a:noFill/>
          </a:ln>
        </p:spPr>
      </p:pic>
      <p:pic>
        <p:nvPicPr>
          <p:cNvPr id="124" name="Google Shape;124;p2"/>
          <p:cNvPicPr preferRelativeResize="0"/>
          <p:nvPr/>
        </p:nvPicPr>
        <p:blipFill>
          <a:blip r:embed="rId7">
            <a:alphaModFix/>
          </a:blip>
          <a:stretch>
            <a:fillRect/>
          </a:stretch>
        </p:blipFill>
        <p:spPr>
          <a:xfrm>
            <a:off x="7451150" y="3200076"/>
            <a:ext cx="1099124" cy="1099097"/>
          </a:xfrm>
          <a:prstGeom prst="rect">
            <a:avLst/>
          </a:prstGeom>
          <a:noFill/>
          <a:ln>
            <a:noFill/>
          </a:ln>
        </p:spPr>
      </p:pic>
      <p:pic>
        <p:nvPicPr>
          <p:cNvPr id="125" name="Google Shape;125;p2"/>
          <p:cNvPicPr preferRelativeResize="0"/>
          <p:nvPr/>
        </p:nvPicPr>
        <p:blipFill>
          <a:blip r:embed="rId8">
            <a:alphaModFix/>
          </a:blip>
          <a:stretch>
            <a:fillRect/>
          </a:stretch>
        </p:blipFill>
        <p:spPr>
          <a:xfrm>
            <a:off x="7530824" y="5021450"/>
            <a:ext cx="1019450" cy="101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cxnSp>
        <p:nvCxnSpPr>
          <p:cNvPr id="131" name="Google Shape;131;p3"/>
          <p:cNvCxnSpPr/>
          <p:nvPr/>
        </p:nvCxnSpPr>
        <p:spPr>
          <a:xfrm>
            <a:off x="8105775" y="522898"/>
            <a:ext cx="4086225" cy="0"/>
          </a:xfrm>
          <a:prstGeom prst="straightConnector1">
            <a:avLst/>
          </a:prstGeom>
          <a:noFill/>
          <a:ln w="9525" cap="flat" cmpd="sng">
            <a:solidFill>
              <a:srgbClr val="085763"/>
            </a:solidFill>
            <a:prstDash val="solid"/>
            <a:miter lim="800000"/>
            <a:headEnd type="oval" w="med" len="med"/>
            <a:tailEnd type="none" w="sm" len="sm"/>
          </a:ln>
        </p:spPr>
      </p:cxnSp>
      <p:sp>
        <p:nvSpPr>
          <p:cNvPr id="132" name="Google Shape;132;p3"/>
          <p:cNvSpPr txBox="1"/>
          <p:nvPr/>
        </p:nvSpPr>
        <p:spPr>
          <a:xfrm>
            <a:off x="228600" y="3429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Lexend"/>
                <a:ea typeface="Lexend"/>
                <a:cs typeface="Lexend"/>
                <a:sym typeface="Lexend"/>
              </a:rPr>
              <a:t>Introduction</a:t>
            </a:r>
            <a:endParaRPr sz="2800">
              <a:solidFill>
                <a:srgbClr val="3F3F3F"/>
              </a:solidFill>
              <a:latin typeface="Lexend"/>
              <a:ea typeface="Lexend"/>
              <a:cs typeface="Lexend"/>
              <a:sym typeface="Lexend"/>
            </a:endParaRPr>
          </a:p>
        </p:txBody>
      </p:sp>
      <p:cxnSp>
        <p:nvCxnSpPr>
          <p:cNvPr id="133" name="Google Shape;133;p3"/>
          <p:cNvCxnSpPr/>
          <p:nvPr/>
        </p:nvCxnSpPr>
        <p:spPr>
          <a:xfrm>
            <a:off x="0" y="522898"/>
            <a:ext cx="4086225" cy="0"/>
          </a:xfrm>
          <a:prstGeom prst="straightConnector1">
            <a:avLst/>
          </a:prstGeom>
          <a:noFill/>
          <a:ln w="9525" cap="flat" cmpd="sng">
            <a:solidFill>
              <a:srgbClr val="085763"/>
            </a:solidFill>
            <a:prstDash val="solid"/>
            <a:miter lim="800000"/>
            <a:headEnd type="none" w="sm" len="sm"/>
            <a:tailEnd type="oval" w="med" len="med"/>
          </a:ln>
        </p:spPr>
      </p:cxnSp>
      <p:sp>
        <p:nvSpPr>
          <p:cNvPr id="134" name="Google Shape;134;p3"/>
          <p:cNvSpPr/>
          <p:nvPr/>
        </p:nvSpPr>
        <p:spPr>
          <a:xfrm rot="5400000">
            <a:off x="-660219" y="2724362"/>
            <a:ext cx="4336200" cy="2044800"/>
          </a:xfrm>
          <a:prstGeom prst="trapezoid">
            <a:avLst>
              <a:gd name="adj" fmla="val 25000"/>
            </a:avLst>
          </a:prstGeom>
          <a:solidFill>
            <a:srgbClr val="0C82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35" name="Google Shape;135;p3"/>
          <p:cNvSpPr/>
          <p:nvPr/>
        </p:nvSpPr>
        <p:spPr>
          <a:xfrm rot="5400000">
            <a:off x="1484879" y="2724363"/>
            <a:ext cx="4336200" cy="2044800"/>
          </a:xfrm>
          <a:prstGeom prst="trapezoid">
            <a:avLst>
              <a:gd name="adj" fmla="val 25000"/>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36" name="Google Shape;136;p3"/>
          <p:cNvSpPr/>
          <p:nvPr/>
        </p:nvSpPr>
        <p:spPr>
          <a:xfrm rot="5400000">
            <a:off x="3647009" y="2724363"/>
            <a:ext cx="4336200" cy="2044800"/>
          </a:xfrm>
          <a:prstGeom prst="trapezoid">
            <a:avLst>
              <a:gd name="adj" fmla="val 25000"/>
            </a:avLst>
          </a:prstGeom>
          <a:solidFill>
            <a:srgbClr val="0C82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37" name="Google Shape;137;p3"/>
          <p:cNvSpPr/>
          <p:nvPr/>
        </p:nvSpPr>
        <p:spPr>
          <a:xfrm rot="5400000">
            <a:off x="5840177" y="2682267"/>
            <a:ext cx="4336200" cy="2044800"/>
          </a:xfrm>
          <a:prstGeom prst="trapezoid">
            <a:avLst>
              <a:gd name="adj" fmla="val 25000"/>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38" name="Google Shape;138;p3"/>
          <p:cNvSpPr/>
          <p:nvPr/>
        </p:nvSpPr>
        <p:spPr>
          <a:xfrm>
            <a:off x="629750" y="2830432"/>
            <a:ext cx="1752000" cy="2408400"/>
          </a:xfrm>
          <a:prstGeom prst="rect">
            <a:avLst/>
          </a:prstGeom>
          <a:noFill/>
          <a:ln>
            <a:noFill/>
          </a:ln>
        </p:spPr>
        <p:txBody>
          <a:bodyPr spcFirstLastPara="1" wrap="square" lIns="0" tIns="0" rIns="0" bIns="0" anchor="t" anchorCtr="0">
            <a:spAutoFit/>
          </a:bodyPr>
          <a:lstStyle/>
          <a:p>
            <a:pPr marL="0" lvl="0" indent="0" algn="ctr" rtl="0">
              <a:lnSpc>
                <a:spcPct val="135714"/>
              </a:lnSpc>
              <a:spcBef>
                <a:spcPts val="0"/>
              </a:spcBef>
              <a:spcAft>
                <a:spcPts val="0"/>
              </a:spcAft>
              <a:buClr>
                <a:schemeClr val="dk1"/>
              </a:buClr>
              <a:buFont typeface="Arial"/>
              <a:buNone/>
            </a:pPr>
            <a:r>
              <a:rPr lang="en-US">
                <a:solidFill>
                  <a:schemeClr val="lt1"/>
                </a:solidFill>
              </a:rPr>
              <a:t>Global sea level rise is a critical environmental issue driven primarily by two major factors: thermal expansion and the melting of land-based ice.</a:t>
            </a:r>
            <a:endParaRPr b="1">
              <a:solidFill>
                <a:schemeClr val="lt1"/>
              </a:solidFill>
              <a:latin typeface="Quattrocento Sans"/>
              <a:ea typeface="Quattrocento Sans"/>
              <a:cs typeface="Quattrocento Sans"/>
              <a:sym typeface="Quattrocento Sans"/>
            </a:endParaRPr>
          </a:p>
          <a:p>
            <a:pPr marL="0" marR="0" lvl="0" indent="0" algn="ctr" rtl="0">
              <a:lnSpc>
                <a:spcPct val="95000"/>
              </a:lnSpc>
              <a:spcBef>
                <a:spcPts val="0"/>
              </a:spcBef>
              <a:spcAft>
                <a:spcPts val="0"/>
              </a:spcAft>
              <a:buNone/>
            </a:pPr>
            <a:endParaRPr sz="2000" b="1">
              <a:solidFill>
                <a:schemeClr val="lt1"/>
              </a:solidFill>
            </a:endParaRPr>
          </a:p>
        </p:txBody>
      </p:sp>
      <p:sp>
        <p:nvSpPr>
          <p:cNvPr id="139" name="Google Shape;139;p3"/>
          <p:cNvSpPr/>
          <p:nvPr/>
        </p:nvSpPr>
        <p:spPr>
          <a:xfrm>
            <a:off x="7132275" y="2871825"/>
            <a:ext cx="1752000" cy="2408400"/>
          </a:xfrm>
          <a:prstGeom prst="rect">
            <a:avLst/>
          </a:prstGeom>
          <a:noFill/>
          <a:ln>
            <a:noFill/>
          </a:ln>
        </p:spPr>
        <p:txBody>
          <a:bodyPr spcFirstLastPara="1" wrap="square" lIns="0" tIns="0" rIns="0" bIns="0" anchor="t" anchorCtr="0">
            <a:spAutoFit/>
          </a:bodyPr>
          <a:lstStyle/>
          <a:p>
            <a:pPr marL="0" lvl="0" indent="0" algn="ctr" rtl="0">
              <a:lnSpc>
                <a:spcPct val="135714"/>
              </a:lnSpc>
              <a:spcBef>
                <a:spcPts val="0"/>
              </a:spcBef>
              <a:spcAft>
                <a:spcPts val="0"/>
              </a:spcAft>
              <a:buNone/>
            </a:pPr>
            <a:r>
              <a:rPr lang="en-US">
                <a:solidFill>
                  <a:schemeClr val="lt1"/>
                </a:solidFill>
              </a:rPr>
              <a:t>Researchers predict that “</a:t>
            </a:r>
            <a:r>
              <a:rPr lang="en-US" i="1">
                <a:solidFill>
                  <a:schemeClr val="lt1"/>
                </a:solidFill>
              </a:rPr>
              <a:t>any further increase in the rate of sea level rise will lead to substantially larger, exponential changes in high-tide flooding</a:t>
            </a:r>
            <a:r>
              <a:rPr lang="en-US">
                <a:solidFill>
                  <a:schemeClr val="lt1"/>
                </a:solidFill>
              </a:rPr>
              <a:t>”.¹</a:t>
            </a:r>
            <a:endParaRPr>
              <a:solidFill>
                <a:schemeClr val="lt1"/>
              </a:solidFill>
            </a:endParaRPr>
          </a:p>
        </p:txBody>
      </p:sp>
      <p:sp>
        <p:nvSpPr>
          <p:cNvPr id="140" name="Google Shape;140;p3"/>
          <p:cNvSpPr/>
          <p:nvPr/>
        </p:nvSpPr>
        <p:spPr>
          <a:xfrm>
            <a:off x="2785475" y="2871825"/>
            <a:ext cx="1752000" cy="1553400"/>
          </a:xfrm>
          <a:prstGeom prst="rect">
            <a:avLst/>
          </a:prstGeom>
          <a:noFill/>
          <a:ln>
            <a:noFill/>
          </a:ln>
        </p:spPr>
        <p:txBody>
          <a:bodyPr spcFirstLastPara="1" wrap="square" lIns="0" tIns="0" rIns="0" bIns="0" anchor="t" anchorCtr="0">
            <a:spAutoFit/>
          </a:bodyPr>
          <a:lstStyle/>
          <a:p>
            <a:pPr marL="0" marR="0" lvl="0" indent="0" algn="ctr" rtl="0">
              <a:lnSpc>
                <a:spcPct val="135714"/>
              </a:lnSpc>
              <a:spcBef>
                <a:spcPts val="0"/>
              </a:spcBef>
              <a:spcAft>
                <a:spcPts val="0"/>
              </a:spcAft>
              <a:buNone/>
            </a:pPr>
            <a:r>
              <a:rPr lang="en-US" sz="1400" b="0" i="0">
                <a:solidFill>
                  <a:schemeClr val="lt1"/>
                </a:solidFill>
                <a:latin typeface="Arial"/>
                <a:ea typeface="Arial"/>
                <a:cs typeface="Arial"/>
                <a:sym typeface="Arial"/>
              </a:rPr>
              <a:t>As the Earth's climate warms, the ocean absorbs more heat, </a:t>
            </a:r>
            <a:r>
              <a:rPr lang="en-US">
                <a:solidFill>
                  <a:schemeClr val="lt1"/>
                </a:solidFill>
              </a:rPr>
              <a:t>causing</a:t>
            </a:r>
            <a:r>
              <a:rPr lang="en-US" sz="1400" b="0" i="0">
                <a:solidFill>
                  <a:schemeClr val="lt1"/>
                </a:solidFill>
                <a:latin typeface="Arial"/>
                <a:ea typeface="Arial"/>
                <a:cs typeface="Arial"/>
                <a:sym typeface="Arial"/>
              </a:rPr>
              <a:t> seawater </a:t>
            </a:r>
            <a:r>
              <a:rPr lang="en-US">
                <a:solidFill>
                  <a:schemeClr val="lt1"/>
                </a:solidFill>
              </a:rPr>
              <a:t>to expand and accelerating ice-shelf calving in polar regions.</a:t>
            </a:r>
            <a:endParaRPr sz="1400">
              <a:solidFill>
                <a:schemeClr val="lt1"/>
              </a:solidFill>
              <a:latin typeface="Quattrocento Sans"/>
              <a:ea typeface="Quattrocento Sans"/>
              <a:cs typeface="Quattrocento Sans"/>
              <a:sym typeface="Quattrocento Sans"/>
            </a:endParaRPr>
          </a:p>
        </p:txBody>
      </p:sp>
      <p:sp>
        <p:nvSpPr>
          <p:cNvPr id="141" name="Google Shape;141;p3"/>
          <p:cNvSpPr/>
          <p:nvPr/>
        </p:nvSpPr>
        <p:spPr>
          <a:xfrm>
            <a:off x="4954625" y="2871822"/>
            <a:ext cx="1752000" cy="2515800"/>
          </a:xfrm>
          <a:prstGeom prst="rect">
            <a:avLst/>
          </a:prstGeom>
          <a:noFill/>
          <a:ln>
            <a:noFill/>
          </a:ln>
        </p:spPr>
        <p:txBody>
          <a:bodyPr spcFirstLastPara="1" wrap="square" lIns="0" tIns="0" rIns="0" bIns="0" anchor="t" anchorCtr="0">
            <a:spAutoFit/>
          </a:bodyPr>
          <a:lstStyle/>
          <a:p>
            <a:pPr marL="0" marR="0" lvl="0" indent="0" algn="ctr" rtl="0">
              <a:lnSpc>
                <a:spcPct val="135714"/>
              </a:lnSpc>
              <a:spcBef>
                <a:spcPts val="0"/>
              </a:spcBef>
              <a:spcAft>
                <a:spcPts val="0"/>
              </a:spcAft>
              <a:buNone/>
            </a:pPr>
            <a:r>
              <a:rPr lang="en-US">
                <a:solidFill>
                  <a:schemeClr val="lt1"/>
                </a:solidFill>
              </a:rPr>
              <a:t>N</a:t>
            </a:r>
            <a:r>
              <a:rPr lang="en-US" b="0" i="0">
                <a:solidFill>
                  <a:schemeClr val="lt1"/>
                </a:solidFill>
                <a:latin typeface="Arial"/>
                <a:ea typeface="Arial"/>
                <a:cs typeface="Arial"/>
                <a:sym typeface="Arial"/>
              </a:rPr>
              <a:t>early 40</a:t>
            </a:r>
            <a:r>
              <a:rPr lang="en-US">
                <a:solidFill>
                  <a:schemeClr val="lt1"/>
                </a:solidFill>
              </a:rPr>
              <a:t>% </a:t>
            </a:r>
            <a:r>
              <a:rPr lang="en-US" b="0" i="0">
                <a:solidFill>
                  <a:schemeClr val="lt1"/>
                </a:solidFill>
                <a:latin typeface="Arial"/>
                <a:ea typeface="Arial"/>
                <a:cs typeface="Arial"/>
                <a:sym typeface="Arial"/>
              </a:rPr>
              <a:t>of the U.S</a:t>
            </a:r>
            <a:r>
              <a:rPr lang="en-US">
                <a:solidFill>
                  <a:schemeClr val="lt1"/>
                </a:solidFill>
              </a:rPr>
              <a:t>. </a:t>
            </a:r>
            <a:r>
              <a:rPr lang="en-US" b="0" i="0">
                <a:solidFill>
                  <a:schemeClr val="lt1"/>
                </a:solidFill>
                <a:latin typeface="Arial"/>
                <a:ea typeface="Arial"/>
                <a:cs typeface="Arial"/>
                <a:sym typeface="Arial"/>
              </a:rPr>
              <a:t>population resides in coastal regions, making them particularly susceptible to the delet</a:t>
            </a:r>
            <a:r>
              <a:rPr lang="en-US">
                <a:solidFill>
                  <a:schemeClr val="lt1"/>
                </a:solidFill>
              </a:rPr>
              <a:t>erious effects</a:t>
            </a:r>
            <a:r>
              <a:rPr lang="en-US" b="0" i="0">
                <a:solidFill>
                  <a:schemeClr val="lt1"/>
                </a:solidFill>
                <a:latin typeface="Arial"/>
                <a:ea typeface="Arial"/>
                <a:cs typeface="Arial"/>
                <a:sym typeface="Arial"/>
              </a:rPr>
              <a:t> of rising sea level</a:t>
            </a:r>
            <a:r>
              <a:rPr lang="en-US">
                <a:solidFill>
                  <a:schemeClr val="lt1"/>
                </a:solidFill>
              </a:rPr>
              <a:t>s</a:t>
            </a:r>
            <a:r>
              <a:rPr lang="en-US" b="0" i="0">
                <a:solidFill>
                  <a:schemeClr val="lt1"/>
                </a:solidFill>
                <a:latin typeface="Arial"/>
                <a:ea typeface="Arial"/>
                <a:cs typeface="Arial"/>
                <a:sym typeface="Arial"/>
              </a:rPr>
              <a:t>.</a:t>
            </a:r>
            <a:endParaRPr>
              <a:solidFill>
                <a:schemeClr val="lt1"/>
              </a:solidFill>
              <a:latin typeface="Quattrocento Sans"/>
              <a:ea typeface="Quattrocento Sans"/>
              <a:cs typeface="Quattrocento Sans"/>
              <a:sym typeface="Quattrocento Sans"/>
            </a:endParaRPr>
          </a:p>
        </p:txBody>
      </p:sp>
      <p:grpSp>
        <p:nvGrpSpPr>
          <p:cNvPr id="142" name="Google Shape;142;p3" descr="Icon of abacus. "/>
          <p:cNvGrpSpPr/>
          <p:nvPr/>
        </p:nvGrpSpPr>
        <p:grpSpPr>
          <a:xfrm>
            <a:off x="7817051" y="2166359"/>
            <a:ext cx="382447" cy="382447"/>
            <a:chOff x="877888" y="771525"/>
            <a:chExt cx="287338" cy="287338"/>
          </a:xfrm>
        </p:grpSpPr>
        <p:sp>
          <p:nvSpPr>
            <p:cNvPr id="143" name="Google Shape;143;p3"/>
            <p:cNvSpPr/>
            <p:nvPr/>
          </p:nvSpPr>
          <p:spPr>
            <a:xfrm>
              <a:off x="877888" y="771525"/>
              <a:ext cx="61913" cy="287338"/>
            </a:xfrm>
            <a:custGeom>
              <a:avLst/>
              <a:gdLst/>
              <a:ahLst/>
              <a:cxnLst/>
              <a:rect l="l" t="t" r="r" b="b"/>
              <a:pathLst>
                <a:path w="196" h="903" extrusionOk="0">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4" name="Google Shape;144;p3"/>
            <p:cNvSpPr/>
            <p:nvPr/>
          </p:nvSpPr>
          <p:spPr>
            <a:xfrm>
              <a:off x="1027113" y="771525"/>
              <a:ext cx="66675" cy="287338"/>
            </a:xfrm>
            <a:custGeom>
              <a:avLst/>
              <a:gdLst/>
              <a:ahLst/>
              <a:cxnLst/>
              <a:rect l="l" t="t" r="r" b="b"/>
              <a:pathLst>
                <a:path w="211" h="903" extrusionOk="0">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5" name="Google Shape;145;p3"/>
            <p:cNvSpPr/>
            <p:nvPr/>
          </p:nvSpPr>
          <p:spPr>
            <a:xfrm>
              <a:off x="949325" y="771525"/>
              <a:ext cx="68263" cy="287338"/>
            </a:xfrm>
            <a:custGeom>
              <a:avLst/>
              <a:gdLst/>
              <a:ahLst/>
              <a:cxnLst/>
              <a:rect l="l" t="t" r="r" b="b"/>
              <a:pathLst>
                <a:path w="211" h="903" extrusionOk="0">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6" name="Google Shape;146;p3"/>
            <p:cNvSpPr/>
            <p:nvPr/>
          </p:nvSpPr>
          <p:spPr>
            <a:xfrm>
              <a:off x="1103313" y="771525"/>
              <a:ext cx="61913" cy="287338"/>
            </a:xfrm>
            <a:custGeom>
              <a:avLst/>
              <a:gdLst/>
              <a:ahLst/>
              <a:cxnLst/>
              <a:rect l="l" t="t" r="r" b="b"/>
              <a:pathLst>
                <a:path w="195" h="903" extrusionOk="0">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147" name="Google Shape;147;p3" descr="Icon of leaf. "/>
          <p:cNvSpPr/>
          <p:nvPr/>
        </p:nvSpPr>
        <p:spPr>
          <a:xfrm>
            <a:off x="3433212" y="2202846"/>
            <a:ext cx="367657" cy="367657"/>
          </a:xfrm>
          <a:custGeom>
            <a:avLst/>
            <a:gdLst/>
            <a:ahLst/>
            <a:cxnLst/>
            <a:rect l="l" t="t" r="r" b="b"/>
            <a:pathLst>
              <a:path w="868" h="868" extrusionOk="0">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48" name="Google Shape;148;p3" descr="Wave outline"/>
          <p:cNvPicPr preferRelativeResize="0"/>
          <p:nvPr/>
        </p:nvPicPr>
        <p:blipFill rotWithShape="1">
          <a:blip r:embed="rId3">
            <a:alphaModFix/>
          </a:blip>
          <a:srcRect/>
          <a:stretch/>
        </p:blipFill>
        <p:spPr>
          <a:xfrm>
            <a:off x="1216655" y="2068460"/>
            <a:ext cx="578247" cy="578247"/>
          </a:xfrm>
          <a:prstGeom prst="rect">
            <a:avLst/>
          </a:prstGeom>
          <a:noFill/>
          <a:ln>
            <a:noFill/>
          </a:ln>
        </p:spPr>
      </p:pic>
      <p:pic>
        <p:nvPicPr>
          <p:cNvPr id="149" name="Google Shape;149;p3" descr="Group of people outline"/>
          <p:cNvPicPr preferRelativeResize="0"/>
          <p:nvPr/>
        </p:nvPicPr>
        <p:blipFill rotWithShape="1">
          <a:blip r:embed="rId4">
            <a:alphaModFix/>
          </a:blip>
          <a:srcRect/>
          <a:stretch/>
        </p:blipFill>
        <p:spPr>
          <a:xfrm>
            <a:off x="5439184" y="2027971"/>
            <a:ext cx="659199" cy="659199"/>
          </a:xfrm>
          <a:prstGeom prst="rect">
            <a:avLst/>
          </a:prstGeom>
          <a:noFill/>
          <a:ln>
            <a:noFill/>
          </a:ln>
        </p:spPr>
      </p:pic>
      <p:sp>
        <p:nvSpPr>
          <p:cNvPr id="150" name="Google Shape;150;p3"/>
          <p:cNvSpPr txBox="1"/>
          <p:nvPr/>
        </p:nvSpPr>
        <p:spPr>
          <a:xfrm>
            <a:off x="1152300" y="856775"/>
            <a:ext cx="9720000" cy="3678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Clr>
                <a:schemeClr val="dk1"/>
              </a:buClr>
              <a:buFont typeface="Arial"/>
              <a:buNone/>
            </a:pPr>
            <a:r>
              <a:rPr lang="en-US" sz="2000" b="1">
                <a:solidFill>
                  <a:srgbClr val="3F3F3F"/>
                </a:solidFill>
              </a:rPr>
              <a:t>Shores Under Siege: The Perils of Rising Sea Levels in Coastal Communities</a:t>
            </a:r>
            <a:endParaRPr sz="2000" b="1">
              <a:solidFill>
                <a:srgbClr val="3F3F3F"/>
              </a:solidFill>
              <a:latin typeface="Quattrocento Sans"/>
              <a:ea typeface="Quattrocento Sans"/>
              <a:cs typeface="Quattrocento Sans"/>
              <a:sym typeface="Quattrocento Sans"/>
            </a:endParaRPr>
          </a:p>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151" name="Google Shape;151;p3"/>
          <p:cNvSpPr/>
          <p:nvPr/>
        </p:nvSpPr>
        <p:spPr>
          <a:xfrm rot="5400000">
            <a:off x="8033357" y="2821012"/>
            <a:ext cx="4336200" cy="2044800"/>
          </a:xfrm>
          <a:prstGeom prst="trapezoid">
            <a:avLst>
              <a:gd name="adj" fmla="val 25000"/>
            </a:avLst>
          </a:prstGeom>
          <a:solidFill>
            <a:srgbClr val="0C82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52" name="Google Shape;152;p3"/>
          <p:cNvPicPr preferRelativeResize="0"/>
          <p:nvPr/>
        </p:nvPicPr>
        <p:blipFill>
          <a:blip r:embed="rId5">
            <a:alphaModFix/>
          </a:blip>
          <a:stretch>
            <a:fillRect/>
          </a:stretch>
        </p:blipFill>
        <p:spPr>
          <a:xfrm>
            <a:off x="9835299" y="2233793"/>
            <a:ext cx="659199" cy="412905"/>
          </a:xfrm>
          <a:prstGeom prst="rect">
            <a:avLst/>
          </a:prstGeom>
          <a:noFill/>
          <a:ln>
            <a:noFill/>
          </a:ln>
        </p:spPr>
      </p:pic>
      <p:sp>
        <p:nvSpPr>
          <p:cNvPr id="153" name="Google Shape;153;p3"/>
          <p:cNvSpPr/>
          <p:nvPr/>
        </p:nvSpPr>
        <p:spPr>
          <a:xfrm>
            <a:off x="9325450" y="2849325"/>
            <a:ext cx="1752000" cy="2717100"/>
          </a:xfrm>
          <a:prstGeom prst="rect">
            <a:avLst/>
          </a:prstGeom>
          <a:noFill/>
          <a:ln>
            <a:noFill/>
          </a:ln>
        </p:spPr>
        <p:txBody>
          <a:bodyPr spcFirstLastPara="1" wrap="square" lIns="0" tIns="0" rIns="0" bIns="0" anchor="t" anchorCtr="0">
            <a:noAutofit/>
          </a:bodyPr>
          <a:lstStyle/>
          <a:p>
            <a:pPr marL="0" lvl="0" indent="0" algn="ctr" rtl="0">
              <a:lnSpc>
                <a:spcPct val="135714"/>
              </a:lnSpc>
              <a:spcBef>
                <a:spcPts val="0"/>
              </a:spcBef>
              <a:spcAft>
                <a:spcPts val="0"/>
              </a:spcAft>
              <a:buNone/>
            </a:pPr>
            <a:r>
              <a:rPr lang="en-US">
                <a:solidFill>
                  <a:schemeClr val="lt1"/>
                </a:solidFill>
              </a:rPr>
              <a:t>We must gain a better understanding of the rate at which sea level is rising. In this analysis, we will establish a model for predicting mean sea level for the next century.</a:t>
            </a:r>
            <a:endParaRPr>
              <a:solidFill>
                <a:schemeClr val="lt1"/>
              </a:solidFill>
            </a:endParaRPr>
          </a:p>
        </p:txBody>
      </p:sp>
      <p:sp>
        <p:nvSpPr>
          <p:cNvPr id="154" name="Google Shape;154;p3"/>
          <p:cNvSpPr txBox="1"/>
          <p:nvPr/>
        </p:nvSpPr>
        <p:spPr>
          <a:xfrm>
            <a:off x="789875" y="6291150"/>
            <a:ext cx="106215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Quattrocento Sans"/>
                <a:ea typeface="Quattrocento Sans"/>
                <a:cs typeface="Quattrocento Sans"/>
                <a:sym typeface="Quattrocento Sans"/>
              </a:rPr>
              <a:t>¹</a:t>
            </a:r>
            <a:r>
              <a:rPr lang="en-US" sz="1100">
                <a:latin typeface="Quattrocento Sans"/>
                <a:ea typeface="Quattrocento Sans"/>
                <a:cs typeface="Quattrocento Sans"/>
                <a:sym typeface="Quattrocento Sans"/>
              </a:rPr>
              <a:t>NASA News &amp; Features; </a:t>
            </a:r>
            <a:r>
              <a:rPr lang="en-US" sz="1100" u="sng">
                <a:solidFill>
                  <a:srgbClr val="0000FF"/>
                </a:solidFill>
                <a:latin typeface="Quattrocento Sans"/>
                <a:ea typeface="Quattrocento Sans"/>
                <a:cs typeface="Quattrocento Sans"/>
                <a:sym typeface="Quattrocento Sans"/>
                <a:hlinkClick r:id="rId6">
                  <a:extLst>
                    <a:ext uri="{A12FA001-AC4F-418D-AE19-62706E023703}">
                      <ahyp:hlinkClr xmlns:ahyp="http://schemas.microsoft.com/office/drawing/2018/hyperlinkcolor" val="tx"/>
                    </a:ext>
                  </a:extLst>
                </a:hlinkClick>
              </a:rPr>
              <a:t>https://sealevel.nasa.gov/news/264/why-seas-are-rising-faster-on-the-southeast-coast/</a:t>
            </a:r>
            <a:r>
              <a:rPr lang="en-US" sz="1100">
                <a:latin typeface="Quattrocento Sans"/>
                <a:ea typeface="Quattrocento Sans"/>
                <a:cs typeface="Quattrocento Sans"/>
                <a:sym typeface="Quattrocento Sans"/>
              </a:rPr>
              <a:t>; Date:  June 6, 21023;  Accessed: October 1, 2023</a:t>
            </a:r>
            <a:endParaRPr sz="1100">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cxnSp>
        <p:nvCxnSpPr>
          <p:cNvPr id="160" name="Google Shape;160;p4"/>
          <p:cNvCxnSpPr/>
          <p:nvPr/>
        </p:nvCxnSpPr>
        <p:spPr>
          <a:xfrm>
            <a:off x="8105775" y="522898"/>
            <a:ext cx="4086225" cy="0"/>
          </a:xfrm>
          <a:prstGeom prst="straightConnector1">
            <a:avLst/>
          </a:prstGeom>
          <a:noFill/>
          <a:ln w="9525" cap="flat" cmpd="sng">
            <a:solidFill>
              <a:srgbClr val="085763"/>
            </a:solidFill>
            <a:prstDash val="solid"/>
            <a:miter lim="800000"/>
            <a:headEnd type="oval" w="med" len="med"/>
            <a:tailEnd type="none" w="sm" len="sm"/>
          </a:ln>
        </p:spPr>
      </p:cxnSp>
      <p:sp>
        <p:nvSpPr>
          <p:cNvPr id="161" name="Google Shape;161;p4"/>
          <p:cNvSpPr txBox="1"/>
          <p:nvPr/>
        </p:nvSpPr>
        <p:spPr>
          <a:xfrm>
            <a:off x="228600" y="3429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Data Details</a:t>
            </a:r>
            <a:br>
              <a:rPr lang="en-US" sz="2800">
                <a:solidFill>
                  <a:srgbClr val="3F3F3F"/>
                </a:solidFill>
                <a:latin typeface="Century Gothic"/>
                <a:ea typeface="Century Gothic"/>
                <a:cs typeface="Century Gothic"/>
                <a:sym typeface="Century Gothic"/>
              </a:rPr>
            </a:br>
            <a:endParaRPr sz="2800">
              <a:solidFill>
                <a:srgbClr val="3F3F3F"/>
              </a:solidFill>
              <a:latin typeface="Century Gothic"/>
              <a:ea typeface="Century Gothic"/>
              <a:cs typeface="Century Gothic"/>
              <a:sym typeface="Century Gothic"/>
            </a:endParaRPr>
          </a:p>
        </p:txBody>
      </p:sp>
      <p:cxnSp>
        <p:nvCxnSpPr>
          <p:cNvPr id="162" name="Google Shape;162;p4"/>
          <p:cNvCxnSpPr/>
          <p:nvPr/>
        </p:nvCxnSpPr>
        <p:spPr>
          <a:xfrm>
            <a:off x="0" y="522898"/>
            <a:ext cx="4086225" cy="0"/>
          </a:xfrm>
          <a:prstGeom prst="straightConnector1">
            <a:avLst/>
          </a:prstGeom>
          <a:noFill/>
          <a:ln w="9525" cap="flat" cmpd="sng">
            <a:solidFill>
              <a:srgbClr val="085763"/>
            </a:solidFill>
            <a:prstDash val="solid"/>
            <a:miter lim="800000"/>
            <a:headEnd type="none" w="sm" len="sm"/>
            <a:tailEnd type="oval" w="med" len="med"/>
          </a:ln>
        </p:spPr>
      </p:cxnSp>
      <p:sp>
        <p:nvSpPr>
          <p:cNvPr id="163" name="Google Shape;163;p4"/>
          <p:cNvSpPr/>
          <p:nvPr/>
        </p:nvSpPr>
        <p:spPr>
          <a:xfrm>
            <a:off x="362400" y="1009175"/>
            <a:ext cx="11355600" cy="1964400"/>
          </a:xfrm>
          <a:prstGeom prst="rect">
            <a:avLst/>
          </a:prstGeom>
          <a:noFill/>
          <a:ln w="38100" cap="flat" cmpd="sng">
            <a:solidFill>
              <a:srgbClr val="0C82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164" name="Google Shape;164;p4"/>
          <p:cNvSpPr txBox="1"/>
          <p:nvPr/>
        </p:nvSpPr>
        <p:spPr>
          <a:xfrm>
            <a:off x="343825" y="966300"/>
            <a:ext cx="5519700" cy="20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a:latin typeface="Lexend"/>
                <a:ea typeface="Lexend"/>
                <a:cs typeface="Lexend"/>
                <a:sym typeface="Lexend"/>
              </a:rPr>
              <a:t>Source</a:t>
            </a:r>
            <a:endParaRPr sz="1600" b="1" u="sng">
              <a:latin typeface="Lexend"/>
              <a:ea typeface="Lexend"/>
              <a:cs typeface="Lexend"/>
              <a:sym typeface="Lexend"/>
            </a:endParaRPr>
          </a:p>
          <a:p>
            <a:pPr marL="0" lvl="0" indent="0" algn="l" rtl="0">
              <a:spcBef>
                <a:spcPts val="0"/>
              </a:spcBef>
              <a:spcAft>
                <a:spcPts val="0"/>
              </a:spcAft>
              <a:buNone/>
            </a:pPr>
            <a:endParaRPr sz="1600" b="1" u="sng">
              <a:latin typeface="Lexend"/>
              <a:ea typeface="Lexend"/>
              <a:cs typeface="Lexend"/>
              <a:sym typeface="Lexend"/>
            </a:endParaRPr>
          </a:p>
          <a:p>
            <a:pPr marL="457200" lvl="0" indent="-323850" algn="l" rtl="0">
              <a:lnSpc>
                <a:spcPct val="115000"/>
              </a:lnSpc>
              <a:spcBef>
                <a:spcPts val="0"/>
              </a:spcBef>
              <a:spcAft>
                <a:spcPts val="0"/>
              </a:spcAft>
              <a:buSzPts val="1500"/>
              <a:buFont typeface="Lexend"/>
              <a:buChar char="●"/>
            </a:pPr>
            <a:r>
              <a:rPr lang="en-US" sz="1500" b="1">
                <a:latin typeface="Lexend"/>
                <a:ea typeface="Lexend"/>
                <a:cs typeface="Lexend"/>
                <a:sym typeface="Lexend"/>
              </a:rPr>
              <a:t>Website: </a:t>
            </a:r>
            <a:r>
              <a:rPr lang="en-US" sz="1500">
                <a:latin typeface="Lexend"/>
                <a:ea typeface="Lexend"/>
                <a:cs typeface="Lexend"/>
                <a:sym typeface="Lexend"/>
              </a:rPr>
              <a:t>Tides &amp; Currents by NOAA</a:t>
            </a:r>
            <a:endParaRPr sz="1500">
              <a:latin typeface="Lexend"/>
              <a:ea typeface="Lexend"/>
              <a:cs typeface="Lexend"/>
              <a:sym typeface="Lexend"/>
            </a:endParaRPr>
          </a:p>
          <a:p>
            <a:pPr marL="457200" lvl="0" indent="-323850" algn="l" rtl="0">
              <a:lnSpc>
                <a:spcPct val="115000"/>
              </a:lnSpc>
              <a:spcBef>
                <a:spcPts val="0"/>
              </a:spcBef>
              <a:spcAft>
                <a:spcPts val="0"/>
              </a:spcAft>
              <a:buSzPts val="1500"/>
              <a:buFont typeface="Lexend"/>
              <a:buChar char="●"/>
            </a:pPr>
            <a:r>
              <a:rPr lang="en-US" sz="1500" b="1">
                <a:latin typeface="Lexend"/>
                <a:ea typeface="Lexend"/>
                <a:cs typeface="Lexend"/>
                <a:sym typeface="Lexend"/>
              </a:rPr>
              <a:t>URL:</a:t>
            </a:r>
            <a:r>
              <a:rPr lang="en-US" sz="1500">
                <a:latin typeface="Lexend"/>
                <a:ea typeface="Lexend"/>
                <a:cs typeface="Lexend"/>
                <a:sym typeface="Lexend"/>
              </a:rPr>
              <a:t> </a:t>
            </a:r>
            <a:r>
              <a:rPr lang="en-US" sz="1500" u="sng">
                <a:solidFill>
                  <a:srgbClr val="0000FF"/>
                </a:solidFill>
                <a:latin typeface="Lexend"/>
                <a:ea typeface="Lexend"/>
                <a:cs typeface="Lexend"/>
                <a:sym typeface="Lexend"/>
                <a:hlinkClick r:id="rId3">
                  <a:extLst>
                    <a:ext uri="{A12FA001-AC4F-418D-AE19-62706E023703}">
                      <ahyp:hlinkClr xmlns:ahyp="http://schemas.microsoft.com/office/drawing/2018/hyperlinkcolor" val="tx"/>
                    </a:ext>
                  </a:extLst>
                </a:hlinkClick>
              </a:rPr>
              <a:t>https://tidesandcurrents.noaa.gov/stations</a:t>
            </a:r>
            <a:endParaRPr sz="1500">
              <a:solidFill>
                <a:srgbClr val="0000FF"/>
              </a:solidFill>
              <a:latin typeface="Lexend"/>
              <a:ea typeface="Lexend"/>
              <a:cs typeface="Lexend"/>
              <a:sym typeface="Lexend"/>
            </a:endParaRPr>
          </a:p>
          <a:p>
            <a:pPr marL="457200" lvl="0" indent="-323850" algn="l" rtl="0">
              <a:lnSpc>
                <a:spcPct val="115000"/>
              </a:lnSpc>
              <a:spcBef>
                <a:spcPts val="0"/>
              </a:spcBef>
              <a:spcAft>
                <a:spcPts val="0"/>
              </a:spcAft>
              <a:buClr>
                <a:schemeClr val="dk1"/>
              </a:buClr>
              <a:buSzPts val="1500"/>
              <a:buFont typeface="Lexend"/>
              <a:buChar char="●"/>
            </a:pPr>
            <a:r>
              <a:rPr lang="en-US" sz="1500" b="1">
                <a:solidFill>
                  <a:schemeClr val="dk1"/>
                </a:solidFill>
                <a:latin typeface="Lexend"/>
                <a:ea typeface="Lexend"/>
                <a:cs typeface="Lexend"/>
                <a:sym typeface="Lexend"/>
              </a:rPr>
              <a:t>Available Water Monitoring Stations:</a:t>
            </a:r>
            <a:r>
              <a:rPr lang="en-US" sz="1500">
                <a:solidFill>
                  <a:schemeClr val="dk1"/>
                </a:solidFill>
                <a:latin typeface="Lexend"/>
                <a:ea typeface="Lexend"/>
                <a:cs typeface="Lexend"/>
                <a:sym typeface="Lexend"/>
              </a:rPr>
              <a:t>  294</a:t>
            </a:r>
            <a:endParaRPr sz="1500">
              <a:solidFill>
                <a:schemeClr val="dk1"/>
              </a:solidFill>
              <a:latin typeface="Lexend"/>
              <a:ea typeface="Lexend"/>
              <a:cs typeface="Lexend"/>
              <a:sym typeface="Lexend"/>
            </a:endParaRPr>
          </a:p>
        </p:txBody>
      </p:sp>
      <p:sp>
        <p:nvSpPr>
          <p:cNvPr id="165" name="Google Shape;165;p4"/>
          <p:cNvSpPr txBox="1"/>
          <p:nvPr/>
        </p:nvSpPr>
        <p:spPr>
          <a:xfrm>
            <a:off x="6129450" y="1475675"/>
            <a:ext cx="5361900" cy="14979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Lexend"/>
              <a:buChar char="●"/>
            </a:pPr>
            <a:r>
              <a:rPr lang="en-US" sz="1500" b="1">
                <a:solidFill>
                  <a:schemeClr val="dk1"/>
                </a:solidFill>
                <a:latin typeface="Lexend"/>
                <a:ea typeface="Lexend"/>
                <a:cs typeface="Lexend"/>
                <a:sym typeface="Lexend"/>
              </a:rPr>
              <a:t>Criteria for Selection:  </a:t>
            </a:r>
            <a:endParaRPr sz="1500" b="1">
              <a:solidFill>
                <a:schemeClr val="dk1"/>
              </a:solidFill>
              <a:latin typeface="Lexend"/>
              <a:ea typeface="Lexend"/>
              <a:cs typeface="Lexend"/>
              <a:sym typeface="Lexend"/>
            </a:endParaRPr>
          </a:p>
          <a:p>
            <a:pPr marL="914400" lvl="0" indent="-323850" algn="l" rtl="0">
              <a:lnSpc>
                <a:spcPct val="115000"/>
              </a:lnSpc>
              <a:spcBef>
                <a:spcPts val="0"/>
              </a:spcBef>
              <a:spcAft>
                <a:spcPts val="0"/>
              </a:spcAft>
              <a:buClr>
                <a:schemeClr val="dk1"/>
              </a:buClr>
              <a:buSzPts val="1500"/>
              <a:buFont typeface="Lexend"/>
              <a:buAutoNum type="arabicPeriod"/>
            </a:pPr>
            <a:r>
              <a:rPr lang="en-US" sz="1500">
                <a:solidFill>
                  <a:schemeClr val="dk1"/>
                </a:solidFill>
                <a:latin typeface="Lexend"/>
                <a:ea typeface="Lexend"/>
                <a:cs typeface="Lexend"/>
                <a:sym typeface="Lexend"/>
              </a:rPr>
              <a:t>Must be coastal city</a:t>
            </a:r>
            <a:endParaRPr sz="1500">
              <a:solidFill>
                <a:schemeClr val="dk1"/>
              </a:solidFill>
              <a:latin typeface="Lexend"/>
              <a:ea typeface="Lexend"/>
              <a:cs typeface="Lexend"/>
              <a:sym typeface="Lexend"/>
            </a:endParaRPr>
          </a:p>
          <a:p>
            <a:pPr marL="914400" lvl="0" indent="-323850" algn="l" rtl="0">
              <a:lnSpc>
                <a:spcPct val="115000"/>
              </a:lnSpc>
              <a:spcBef>
                <a:spcPts val="0"/>
              </a:spcBef>
              <a:spcAft>
                <a:spcPts val="0"/>
              </a:spcAft>
              <a:buClr>
                <a:schemeClr val="dk1"/>
              </a:buClr>
              <a:buSzPts val="1500"/>
              <a:buFont typeface="Lexend"/>
              <a:buAutoNum type="arabicPeriod"/>
            </a:pPr>
            <a:r>
              <a:rPr lang="en-US" sz="1500">
                <a:solidFill>
                  <a:schemeClr val="dk1"/>
                </a:solidFill>
                <a:latin typeface="Lexend"/>
                <a:ea typeface="Lexend"/>
                <a:cs typeface="Lexend"/>
                <a:sym typeface="Lexend"/>
              </a:rPr>
              <a:t>Sea level data since 1923 (uninterrupted)</a:t>
            </a:r>
            <a:endParaRPr sz="1500">
              <a:solidFill>
                <a:schemeClr val="dk1"/>
              </a:solidFill>
              <a:latin typeface="Lexend"/>
              <a:ea typeface="Lexend"/>
              <a:cs typeface="Lexend"/>
              <a:sym typeface="Lexend"/>
            </a:endParaRPr>
          </a:p>
          <a:p>
            <a:pPr marL="914400" lvl="0" indent="-323850" algn="l" rtl="0">
              <a:lnSpc>
                <a:spcPct val="115000"/>
              </a:lnSpc>
              <a:spcBef>
                <a:spcPts val="0"/>
              </a:spcBef>
              <a:spcAft>
                <a:spcPts val="0"/>
              </a:spcAft>
              <a:buClr>
                <a:schemeClr val="dk1"/>
              </a:buClr>
              <a:buSzPts val="1500"/>
              <a:buFont typeface="Lexend"/>
              <a:buAutoNum type="arabicPeriod"/>
            </a:pPr>
            <a:r>
              <a:rPr lang="en-US" sz="1500">
                <a:solidFill>
                  <a:schemeClr val="dk1"/>
                </a:solidFill>
                <a:latin typeface="Lexend"/>
                <a:ea typeface="Lexend"/>
                <a:cs typeface="Lexend"/>
                <a:sym typeface="Lexend"/>
              </a:rPr>
              <a:t>Must include one target city from each region of the United States</a:t>
            </a:r>
            <a:endParaRPr sz="1500">
              <a:solidFill>
                <a:schemeClr val="dk1"/>
              </a:solidFill>
              <a:latin typeface="Lexend"/>
              <a:ea typeface="Lexend"/>
              <a:cs typeface="Lexend"/>
              <a:sym typeface="Lexend"/>
            </a:endParaRPr>
          </a:p>
        </p:txBody>
      </p:sp>
      <p:sp>
        <p:nvSpPr>
          <p:cNvPr id="166" name="Google Shape;166;p4"/>
          <p:cNvSpPr txBox="1"/>
          <p:nvPr/>
        </p:nvSpPr>
        <p:spPr>
          <a:xfrm>
            <a:off x="362400" y="3237575"/>
            <a:ext cx="5361900" cy="3397500"/>
          </a:xfrm>
          <a:prstGeom prst="rect">
            <a:avLst/>
          </a:prstGeom>
          <a:noFill/>
          <a:ln w="3810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a:latin typeface="Lexend"/>
                <a:ea typeface="Lexend"/>
                <a:cs typeface="Lexend"/>
                <a:sym typeface="Lexend"/>
              </a:rPr>
              <a:t>Data Characteristics</a:t>
            </a:r>
            <a:endParaRPr sz="1600" b="1" u="sng">
              <a:latin typeface="Lexend"/>
              <a:ea typeface="Lexend"/>
              <a:cs typeface="Lexend"/>
              <a:sym typeface="Lexend"/>
            </a:endParaRPr>
          </a:p>
          <a:p>
            <a:pPr marL="0" lvl="0" indent="0" algn="l" rtl="0">
              <a:spcBef>
                <a:spcPts val="0"/>
              </a:spcBef>
              <a:spcAft>
                <a:spcPts val="0"/>
              </a:spcAft>
              <a:buNone/>
            </a:pPr>
            <a:endParaRPr sz="1600" b="1" u="sng">
              <a:latin typeface="Lexend"/>
              <a:ea typeface="Lexend"/>
              <a:cs typeface="Lexend"/>
              <a:sym typeface="Lexend"/>
            </a:endParaRPr>
          </a:p>
          <a:p>
            <a:pPr marL="457200" lvl="0" indent="-323850" algn="l" rtl="0">
              <a:lnSpc>
                <a:spcPct val="115000"/>
              </a:lnSpc>
              <a:spcBef>
                <a:spcPts val="0"/>
              </a:spcBef>
              <a:spcAft>
                <a:spcPts val="0"/>
              </a:spcAft>
              <a:buSzPts val="1500"/>
              <a:buFont typeface="Lexend"/>
              <a:buChar char="●"/>
            </a:pPr>
            <a:r>
              <a:rPr lang="en-US" sz="1500">
                <a:solidFill>
                  <a:schemeClr val="dk1"/>
                </a:solidFill>
                <a:highlight>
                  <a:srgbClr val="FFFFFF"/>
                </a:highlight>
                <a:latin typeface="Lexend"/>
                <a:ea typeface="Lexend"/>
                <a:cs typeface="Lexend"/>
                <a:sym typeface="Lexend"/>
              </a:rPr>
              <a:t>NOAA provides real-time water level information that is updated every 6 minutes though historical data is only available in 3 intervals.</a:t>
            </a:r>
            <a:endParaRPr sz="1500">
              <a:solidFill>
                <a:schemeClr val="dk1"/>
              </a:solidFill>
              <a:highlight>
                <a:srgbClr val="FFFFFF"/>
              </a:highlight>
              <a:latin typeface="Lexend"/>
              <a:ea typeface="Lexend"/>
              <a:cs typeface="Lexend"/>
              <a:sym typeface="Lexend"/>
            </a:endParaRPr>
          </a:p>
          <a:p>
            <a:pPr marL="0" lvl="0" indent="0" algn="l" rtl="0">
              <a:lnSpc>
                <a:spcPct val="150000"/>
              </a:lnSpc>
              <a:spcBef>
                <a:spcPts val="0"/>
              </a:spcBef>
              <a:spcAft>
                <a:spcPts val="0"/>
              </a:spcAft>
              <a:buNone/>
            </a:pPr>
            <a:endParaRPr sz="1500">
              <a:solidFill>
                <a:schemeClr val="dk1"/>
              </a:solidFill>
              <a:highlight>
                <a:srgbClr val="FFFFFF"/>
              </a:highlight>
              <a:latin typeface="Lexend"/>
              <a:ea typeface="Lexend"/>
              <a:cs typeface="Lexend"/>
              <a:sym typeface="Lexend"/>
            </a:endParaRPr>
          </a:p>
          <a:p>
            <a:pPr marL="0" lvl="0" indent="0" algn="l" rtl="0">
              <a:lnSpc>
                <a:spcPct val="150000"/>
              </a:lnSpc>
              <a:spcBef>
                <a:spcPts val="0"/>
              </a:spcBef>
              <a:spcAft>
                <a:spcPts val="0"/>
              </a:spcAft>
              <a:buNone/>
            </a:pPr>
            <a:endParaRPr sz="1500">
              <a:solidFill>
                <a:schemeClr val="dk1"/>
              </a:solidFill>
              <a:highlight>
                <a:srgbClr val="FFFFFF"/>
              </a:highlight>
              <a:latin typeface="Lexend"/>
              <a:ea typeface="Lexend"/>
              <a:cs typeface="Lexend"/>
              <a:sym typeface="Lexend"/>
            </a:endParaRPr>
          </a:p>
          <a:p>
            <a:pPr marL="457200" lvl="0" indent="-323850" algn="l" rtl="0">
              <a:lnSpc>
                <a:spcPct val="115000"/>
              </a:lnSpc>
              <a:spcBef>
                <a:spcPts val="0"/>
              </a:spcBef>
              <a:spcAft>
                <a:spcPts val="0"/>
              </a:spcAft>
              <a:buClr>
                <a:schemeClr val="dk1"/>
              </a:buClr>
              <a:buSzPts val="1500"/>
              <a:buFont typeface="Lexend"/>
              <a:buChar char="●"/>
            </a:pPr>
            <a:r>
              <a:rPr lang="en-US" sz="1500">
                <a:solidFill>
                  <a:schemeClr val="dk1"/>
                </a:solidFill>
                <a:highlight>
                  <a:srgbClr val="FFFFFF"/>
                </a:highlight>
                <a:latin typeface="Lexend"/>
                <a:ea typeface="Lexend"/>
                <a:cs typeface="Lexend"/>
                <a:sym typeface="Lexend"/>
              </a:rPr>
              <a:t>We opted for water level data summarized by month for all 7 target cities.</a:t>
            </a:r>
            <a:endParaRPr sz="1500">
              <a:solidFill>
                <a:schemeClr val="dk1"/>
              </a:solidFill>
              <a:highlight>
                <a:srgbClr val="FFFFFF"/>
              </a:highlight>
              <a:latin typeface="Lexend"/>
              <a:ea typeface="Lexend"/>
              <a:cs typeface="Lexend"/>
              <a:sym typeface="Lexend"/>
            </a:endParaRPr>
          </a:p>
          <a:p>
            <a:pPr marL="457200" lvl="0" indent="-323850" algn="l" rtl="0">
              <a:lnSpc>
                <a:spcPct val="115000"/>
              </a:lnSpc>
              <a:spcBef>
                <a:spcPts val="0"/>
              </a:spcBef>
              <a:spcAft>
                <a:spcPts val="0"/>
              </a:spcAft>
              <a:buClr>
                <a:schemeClr val="dk1"/>
              </a:buClr>
              <a:buSzPts val="1500"/>
              <a:buFont typeface="Lexend"/>
              <a:buChar char="●"/>
            </a:pPr>
            <a:r>
              <a:rPr lang="en-US" sz="1500" b="1">
                <a:solidFill>
                  <a:schemeClr val="dk1"/>
                </a:solidFill>
                <a:highlight>
                  <a:srgbClr val="FFFFFF"/>
                </a:highlight>
                <a:latin typeface="Lexend"/>
                <a:ea typeface="Lexend"/>
                <a:cs typeface="Lexend"/>
                <a:sym typeface="Lexend"/>
              </a:rPr>
              <a:t>Reason:</a:t>
            </a:r>
            <a:r>
              <a:rPr lang="en-US" sz="1500">
                <a:solidFill>
                  <a:schemeClr val="dk1"/>
                </a:solidFill>
                <a:highlight>
                  <a:srgbClr val="FFFFFF"/>
                </a:highlight>
                <a:latin typeface="Lexend"/>
                <a:ea typeface="Lexend"/>
                <a:cs typeface="Lexend"/>
                <a:sym typeface="Lexend"/>
              </a:rPr>
              <a:t> The timeline for this analysis spans 200 years.  As such, mean values are sufficient.</a:t>
            </a:r>
            <a:endParaRPr sz="1500">
              <a:solidFill>
                <a:schemeClr val="dk1"/>
              </a:solidFill>
              <a:highlight>
                <a:srgbClr val="FFFFFF"/>
              </a:highlight>
              <a:latin typeface="Lexend"/>
              <a:ea typeface="Lexend"/>
              <a:cs typeface="Lexend"/>
              <a:sym typeface="Lexend"/>
            </a:endParaRPr>
          </a:p>
        </p:txBody>
      </p:sp>
      <p:pic>
        <p:nvPicPr>
          <p:cNvPr id="167" name="Google Shape;167;p4"/>
          <p:cNvPicPr preferRelativeResize="0"/>
          <p:nvPr/>
        </p:nvPicPr>
        <p:blipFill>
          <a:blip r:embed="rId4">
            <a:alphaModFix/>
          </a:blip>
          <a:stretch>
            <a:fillRect/>
          </a:stretch>
        </p:blipFill>
        <p:spPr>
          <a:xfrm>
            <a:off x="919950" y="4634950"/>
            <a:ext cx="2346900" cy="602750"/>
          </a:xfrm>
          <a:prstGeom prst="rect">
            <a:avLst/>
          </a:prstGeom>
          <a:noFill/>
          <a:ln>
            <a:noFill/>
          </a:ln>
        </p:spPr>
      </p:pic>
      <p:cxnSp>
        <p:nvCxnSpPr>
          <p:cNvPr id="168" name="Google Shape;168;p4"/>
          <p:cNvCxnSpPr/>
          <p:nvPr/>
        </p:nvCxnSpPr>
        <p:spPr>
          <a:xfrm>
            <a:off x="5806075" y="1232200"/>
            <a:ext cx="18600" cy="15891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4"/>
          <p:cNvSpPr txBox="1"/>
          <p:nvPr/>
        </p:nvSpPr>
        <p:spPr>
          <a:xfrm>
            <a:off x="5919450" y="3246875"/>
            <a:ext cx="5798700" cy="3397500"/>
          </a:xfrm>
          <a:prstGeom prst="rect">
            <a:avLst/>
          </a:prstGeom>
          <a:noFill/>
          <a:ln w="38100" cap="flat" cmpd="sng">
            <a:solidFill>
              <a:srgbClr val="1C458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a:latin typeface="Lexend"/>
                <a:ea typeface="Lexend"/>
                <a:cs typeface="Lexend"/>
                <a:sym typeface="Lexend"/>
              </a:rPr>
              <a:t>Temperature Data</a:t>
            </a:r>
            <a:endParaRPr sz="1600">
              <a:latin typeface="Lexend"/>
              <a:ea typeface="Lexend"/>
              <a:cs typeface="Lexend"/>
              <a:sym typeface="Lexend"/>
            </a:endParaRPr>
          </a:p>
          <a:p>
            <a:pPr marL="0" lvl="0" indent="0" algn="l" rtl="0">
              <a:spcBef>
                <a:spcPts val="0"/>
              </a:spcBef>
              <a:spcAft>
                <a:spcPts val="0"/>
              </a:spcAft>
              <a:buNone/>
            </a:pPr>
            <a:endParaRPr sz="1600">
              <a:latin typeface="Lexend"/>
              <a:ea typeface="Lexend"/>
              <a:cs typeface="Lexend"/>
              <a:sym typeface="Lexend"/>
            </a:endParaRPr>
          </a:p>
          <a:p>
            <a:pPr marL="457200" lvl="0" indent="-323850" algn="l" rtl="0">
              <a:lnSpc>
                <a:spcPct val="115000"/>
              </a:lnSpc>
              <a:spcBef>
                <a:spcPts val="0"/>
              </a:spcBef>
              <a:spcAft>
                <a:spcPts val="0"/>
              </a:spcAft>
              <a:buSzPts val="1500"/>
              <a:buFont typeface="Lexend"/>
              <a:buChar char="●"/>
            </a:pPr>
            <a:r>
              <a:rPr lang="en-US" sz="1500">
                <a:latin typeface="Lexend"/>
                <a:ea typeface="Lexend"/>
                <a:cs typeface="Lexend"/>
                <a:sym typeface="Lexend"/>
              </a:rPr>
              <a:t>Global warming is driven by atmospheric temperature changes.  </a:t>
            </a:r>
            <a:r>
              <a:rPr lang="en-US" sz="1500" b="1">
                <a:latin typeface="Lexend"/>
                <a:ea typeface="Lexend"/>
                <a:cs typeface="Lexend"/>
                <a:sym typeface="Lexend"/>
              </a:rPr>
              <a:t>Why not include temperature data in the analysis?</a:t>
            </a:r>
            <a:endParaRPr sz="1500" b="1">
              <a:latin typeface="Lexend"/>
              <a:ea typeface="Lexend"/>
              <a:cs typeface="Lexend"/>
              <a:sym typeface="Lexend"/>
            </a:endParaRPr>
          </a:p>
          <a:p>
            <a:pPr marL="0" lvl="0" indent="0" algn="l" rtl="0">
              <a:lnSpc>
                <a:spcPct val="100000"/>
              </a:lnSpc>
              <a:spcBef>
                <a:spcPts val="0"/>
              </a:spcBef>
              <a:spcAft>
                <a:spcPts val="0"/>
              </a:spcAft>
              <a:buNone/>
            </a:pPr>
            <a:endParaRPr sz="1500">
              <a:latin typeface="Lexend"/>
              <a:ea typeface="Lexend"/>
              <a:cs typeface="Lexend"/>
              <a:sym typeface="Lexend"/>
            </a:endParaRPr>
          </a:p>
          <a:p>
            <a:pPr marL="457200" lvl="0" indent="-323850" algn="l" rtl="0">
              <a:lnSpc>
                <a:spcPct val="115000"/>
              </a:lnSpc>
              <a:spcBef>
                <a:spcPts val="0"/>
              </a:spcBef>
              <a:spcAft>
                <a:spcPts val="0"/>
              </a:spcAft>
              <a:buSzPts val="1500"/>
              <a:buFont typeface="Lexend"/>
              <a:buChar char="●"/>
            </a:pPr>
            <a:r>
              <a:rPr lang="en-US" sz="1500" b="1">
                <a:latin typeface="Lexend"/>
                <a:ea typeface="Lexend"/>
                <a:cs typeface="Lexend"/>
                <a:sym typeface="Lexend"/>
              </a:rPr>
              <a:t>Reason: </a:t>
            </a:r>
            <a:r>
              <a:rPr lang="en-US" sz="1500">
                <a:latin typeface="Lexend"/>
                <a:ea typeface="Lexend"/>
                <a:cs typeface="Lexend"/>
                <a:sym typeface="Lexend"/>
              </a:rPr>
              <a:t>Despite the undeniable connection between global warming and sea level rise, the relationship is complicated at best.  Since regional temperatures at each target city have no direct impact on freshwater melt in polar regions, we have elected to omit this information.</a:t>
            </a:r>
            <a:endParaRPr sz="1500">
              <a:latin typeface="Lexend"/>
              <a:ea typeface="Lexend"/>
              <a:cs typeface="Lexend"/>
              <a:sym typeface="Lexend"/>
            </a:endParaRPr>
          </a:p>
        </p:txBody>
      </p:sp>
      <p:pic>
        <p:nvPicPr>
          <p:cNvPr id="170" name="Google Shape;170;p4"/>
          <p:cNvPicPr preferRelativeResize="0"/>
          <p:nvPr/>
        </p:nvPicPr>
        <p:blipFill>
          <a:blip r:embed="rId5">
            <a:alphaModFix/>
          </a:blip>
          <a:stretch>
            <a:fillRect/>
          </a:stretch>
        </p:blipFill>
        <p:spPr>
          <a:xfrm>
            <a:off x="10303726" y="1232201"/>
            <a:ext cx="661648" cy="6616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285c5ee050c_5_0"/>
          <p:cNvSpPr txBox="1"/>
          <p:nvPr/>
        </p:nvSpPr>
        <p:spPr>
          <a:xfrm>
            <a:off x="1140151" y="282550"/>
            <a:ext cx="96858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u="sng">
                <a:latin typeface="Lexend"/>
                <a:ea typeface="Lexend"/>
                <a:cs typeface="Lexend"/>
                <a:sym typeface="Lexend"/>
              </a:rPr>
              <a:t>Coastal Dynamics Spanning 1923-2023</a:t>
            </a:r>
            <a:endParaRPr sz="2800" b="1" u="sng">
              <a:latin typeface="Lexend"/>
              <a:ea typeface="Lexend"/>
              <a:cs typeface="Lexend"/>
              <a:sym typeface="Lexend"/>
            </a:endParaRPr>
          </a:p>
        </p:txBody>
      </p:sp>
      <p:sp>
        <p:nvSpPr>
          <p:cNvPr id="177" name="Google Shape;177;g285c5ee050c_5_0"/>
          <p:cNvSpPr txBox="1"/>
          <p:nvPr/>
        </p:nvSpPr>
        <p:spPr>
          <a:xfrm>
            <a:off x="1709850" y="6207500"/>
            <a:ext cx="8449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b="1">
                <a:latin typeface="Lexend"/>
                <a:ea typeface="Lexend"/>
                <a:cs typeface="Lexend"/>
                <a:sym typeface="Lexend"/>
              </a:rPr>
              <a:t>Note: </a:t>
            </a:r>
            <a:r>
              <a:rPr lang="en-US" sz="1250" b="1">
                <a:solidFill>
                  <a:srgbClr val="383434"/>
                </a:solidFill>
                <a:highlight>
                  <a:srgbClr val="FFFFFF"/>
                </a:highlight>
                <a:latin typeface="Lexend"/>
                <a:ea typeface="Lexend"/>
                <a:cs typeface="Lexend"/>
                <a:sym typeface="Lexend"/>
              </a:rPr>
              <a:t>Perpendicular Bar = Mean Sea Level for each period/year displayed.</a:t>
            </a:r>
            <a:endParaRPr sz="1300" b="1">
              <a:latin typeface="Lexend"/>
              <a:ea typeface="Lexend"/>
              <a:cs typeface="Lexend"/>
              <a:sym typeface="Lexend"/>
            </a:endParaRPr>
          </a:p>
        </p:txBody>
      </p:sp>
      <p:pic>
        <p:nvPicPr>
          <p:cNvPr id="178" name="Google Shape;178;g285c5ee050c_5_0"/>
          <p:cNvPicPr preferRelativeResize="0"/>
          <p:nvPr/>
        </p:nvPicPr>
        <p:blipFill>
          <a:blip r:embed="rId3">
            <a:alphaModFix/>
          </a:blip>
          <a:stretch>
            <a:fillRect/>
          </a:stretch>
        </p:blipFill>
        <p:spPr>
          <a:xfrm>
            <a:off x="607775" y="1113150"/>
            <a:ext cx="9672560" cy="5165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g285c5ee050c_5_13"/>
          <p:cNvPicPr preferRelativeResize="0"/>
          <p:nvPr/>
        </p:nvPicPr>
        <p:blipFill>
          <a:blip r:embed="rId3">
            <a:alphaModFix/>
          </a:blip>
          <a:stretch>
            <a:fillRect/>
          </a:stretch>
        </p:blipFill>
        <p:spPr>
          <a:xfrm>
            <a:off x="375425" y="3383825"/>
            <a:ext cx="5473400" cy="3392125"/>
          </a:xfrm>
          <a:prstGeom prst="rect">
            <a:avLst/>
          </a:prstGeom>
          <a:noFill/>
          <a:ln>
            <a:noFill/>
          </a:ln>
        </p:spPr>
      </p:pic>
      <p:pic>
        <p:nvPicPr>
          <p:cNvPr id="185" name="Google Shape;185;g285c5ee050c_5_13"/>
          <p:cNvPicPr preferRelativeResize="0"/>
          <p:nvPr/>
        </p:nvPicPr>
        <p:blipFill>
          <a:blip r:embed="rId4">
            <a:alphaModFix/>
          </a:blip>
          <a:stretch>
            <a:fillRect/>
          </a:stretch>
        </p:blipFill>
        <p:spPr>
          <a:xfrm>
            <a:off x="6178463" y="3371700"/>
            <a:ext cx="5384438" cy="3392125"/>
          </a:xfrm>
          <a:prstGeom prst="rect">
            <a:avLst/>
          </a:prstGeom>
          <a:noFill/>
          <a:ln>
            <a:noFill/>
          </a:ln>
        </p:spPr>
      </p:pic>
      <p:sp>
        <p:nvSpPr>
          <p:cNvPr id="186" name="Google Shape;186;g285c5ee050c_5_13"/>
          <p:cNvSpPr txBox="1"/>
          <p:nvPr/>
        </p:nvSpPr>
        <p:spPr>
          <a:xfrm>
            <a:off x="381000" y="282550"/>
            <a:ext cx="113742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u="sng">
                <a:latin typeface="Lexend"/>
                <a:ea typeface="Lexend"/>
                <a:cs typeface="Lexend"/>
                <a:sym typeface="Lexend"/>
              </a:rPr>
              <a:t>Mean Sea Level Predictions with Linear Regression Model</a:t>
            </a:r>
            <a:endParaRPr sz="2600" b="1" u="sng">
              <a:latin typeface="Lexend"/>
              <a:ea typeface="Lexend"/>
              <a:cs typeface="Lexend"/>
              <a:sym typeface="Lexend"/>
            </a:endParaRPr>
          </a:p>
        </p:txBody>
      </p:sp>
      <p:sp>
        <p:nvSpPr>
          <p:cNvPr id="187" name="Google Shape;187;g285c5ee050c_5_13"/>
          <p:cNvSpPr txBox="1"/>
          <p:nvPr/>
        </p:nvSpPr>
        <p:spPr>
          <a:xfrm>
            <a:off x="566850" y="938550"/>
            <a:ext cx="11225700" cy="22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Lexend"/>
                <a:ea typeface="Lexend"/>
                <a:cs typeface="Lexend"/>
                <a:sym typeface="Lexend"/>
              </a:rPr>
              <a:t>GOAL:</a:t>
            </a:r>
            <a:r>
              <a:rPr lang="en-US">
                <a:latin typeface="Lexend"/>
                <a:ea typeface="Lexend"/>
                <a:cs typeface="Lexend"/>
                <a:sym typeface="Lexend"/>
              </a:rPr>
              <a:t>  Predict mean sea level for the next 100 years (2024-2123) in each of the target coastal cities by analyzing the previous 100 years </a:t>
            </a:r>
            <a:r>
              <a:rPr lang="en-US">
                <a:solidFill>
                  <a:schemeClr val="dk1"/>
                </a:solidFill>
                <a:latin typeface="Lexend"/>
                <a:ea typeface="Lexend"/>
                <a:cs typeface="Lexend"/>
                <a:sym typeface="Lexend"/>
              </a:rPr>
              <a:t>(1923-2022) </a:t>
            </a:r>
            <a:r>
              <a:rPr lang="en-US">
                <a:latin typeface="Lexend"/>
                <a:ea typeface="Lexend"/>
                <a:cs typeface="Lexend"/>
                <a:sym typeface="Lexend"/>
              </a:rPr>
              <a:t>of sea level data using a linear regression model.</a:t>
            </a:r>
            <a:endParaRPr>
              <a:latin typeface="Lexend"/>
              <a:ea typeface="Lexend"/>
              <a:cs typeface="Lexend"/>
              <a:sym typeface="Lexend"/>
            </a:endParaRPr>
          </a:p>
          <a:p>
            <a:pPr marL="457200" lvl="0" indent="0" algn="l" rtl="0">
              <a:spcBef>
                <a:spcPts val="0"/>
              </a:spcBef>
              <a:spcAft>
                <a:spcPts val="0"/>
              </a:spcAft>
              <a:buNone/>
            </a:pPr>
            <a:endParaRPr>
              <a:latin typeface="Lexend"/>
              <a:ea typeface="Lexend"/>
              <a:cs typeface="Lexend"/>
              <a:sym typeface="Lexend"/>
            </a:endParaRPr>
          </a:p>
          <a:p>
            <a:pPr marL="0" lvl="0" indent="0" algn="l" rtl="0">
              <a:spcBef>
                <a:spcPts val="0"/>
              </a:spcBef>
              <a:spcAft>
                <a:spcPts val="0"/>
              </a:spcAft>
              <a:buNone/>
            </a:pPr>
            <a:r>
              <a:rPr lang="en-US" b="1" u="sng">
                <a:latin typeface="Lexend"/>
                <a:ea typeface="Lexend"/>
                <a:cs typeface="Lexend"/>
                <a:sym typeface="Lexend"/>
              </a:rPr>
              <a:t>1st attempt:</a:t>
            </a:r>
            <a:r>
              <a:rPr lang="en-US">
                <a:latin typeface="Lexend"/>
                <a:ea typeface="Lexend"/>
                <a:cs typeface="Lexend"/>
                <a:sym typeface="Lexend"/>
              </a:rPr>
              <a:t>  Station data grouped by month.  Calculated mean sea level for each month. (Figure 1.)</a:t>
            </a:r>
            <a:endParaRPr>
              <a:latin typeface="Lexend"/>
              <a:ea typeface="Lexend"/>
              <a:cs typeface="Lexend"/>
              <a:sym typeface="Lexend"/>
            </a:endParaRPr>
          </a:p>
          <a:p>
            <a:pPr marL="914400" lvl="1" indent="-317500" algn="l" rtl="0">
              <a:spcBef>
                <a:spcPts val="0"/>
              </a:spcBef>
              <a:spcAft>
                <a:spcPts val="0"/>
              </a:spcAft>
              <a:buSzPts val="1400"/>
              <a:buFont typeface="Lexend"/>
              <a:buChar char="○"/>
            </a:pPr>
            <a:r>
              <a:rPr lang="en-US">
                <a:latin typeface="Lexend"/>
                <a:ea typeface="Lexend"/>
                <a:cs typeface="Lexend"/>
                <a:sym typeface="Lexend"/>
              </a:rPr>
              <a:t>Result:  Messy scatter plot with a low R-squared value for all cities.  </a:t>
            </a:r>
            <a:r>
              <a:rPr lang="en-US" b="1">
                <a:latin typeface="Lexend"/>
                <a:ea typeface="Lexend"/>
                <a:cs typeface="Lexend"/>
                <a:sym typeface="Lexend"/>
              </a:rPr>
              <a:t>R-squared ranged from 0.37 to 0.69.</a:t>
            </a:r>
            <a:endParaRPr b="1">
              <a:latin typeface="Lexend"/>
              <a:ea typeface="Lexend"/>
              <a:cs typeface="Lexend"/>
              <a:sym typeface="Lexend"/>
            </a:endParaRPr>
          </a:p>
          <a:p>
            <a:pPr marL="914400" lvl="0" indent="0" algn="l" rtl="0">
              <a:spcBef>
                <a:spcPts val="0"/>
              </a:spcBef>
              <a:spcAft>
                <a:spcPts val="0"/>
              </a:spcAft>
              <a:buNone/>
            </a:pPr>
            <a:endParaRPr>
              <a:highlight>
                <a:srgbClr val="FFFF00"/>
              </a:highlight>
              <a:latin typeface="Lexend"/>
              <a:ea typeface="Lexend"/>
              <a:cs typeface="Lexend"/>
              <a:sym typeface="Lexend"/>
            </a:endParaRPr>
          </a:p>
          <a:p>
            <a:pPr marL="0" lvl="0" indent="0" algn="l" rtl="0">
              <a:spcBef>
                <a:spcPts val="0"/>
              </a:spcBef>
              <a:spcAft>
                <a:spcPts val="0"/>
              </a:spcAft>
              <a:buNone/>
            </a:pPr>
            <a:r>
              <a:rPr lang="en-US" b="1" u="sng">
                <a:latin typeface="Lexend"/>
                <a:ea typeface="Lexend"/>
                <a:cs typeface="Lexend"/>
                <a:sym typeface="Lexend"/>
              </a:rPr>
              <a:t>2nd attempt:</a:t>
            </a:r>
            <a:r>
              <a:rPr lang="en-US">
                <a:latin typeface="Lexend"/>
                <a:ea typeface="Lexend"/>
                <a:cs typeface="Lexend"/>
                <a:sym typeface="Lexend"/>
              </a:rPr>
              <a:t>  Station data grouped by year.  Calculated mean sea level for each year. (Figure 2.)</a:t>
            </a:r>
            <a:endParaRPr>
              <a:latin typeface="Lexend"/>
              <a:ea typeface="Lexend"/>
              <a:cs typeface="Lexend"/>
              <a:sym typeface="Lexend"/>
            </a:endParaRPr>
          </a:p>
          <a:p>
            <a:pPr marL="914400" lvl="1" indent="-317500" algn="l" rtl="0">
              <a:spcBef>
                <a:spcPts val="0"/>
              </a:spcBef>
              <a:spcAft>
                <a:spcPts val="0"/>
              </a:spcAft>
              <a:buSzPts val="1400"/>
              <a:buFont typeface="Lexend"/>
              <a:buChar char="○"/>
            </a:pPr>
            <a:r>
              <a:rPr lang="en-US">
                <a:latin typeface="Lexend"/>
                <a:ea typeface="Lexend"/>
                <a:cs typeface="Lexend"/>
                <a:sym typeface="Lexend"/>
              </a:rPr>
              <a:t>Result:  Data points are more tightly clustered around the regression line with significantly higher </a:t>
            </a:r>
            <a:r>
              <a:rPr lang="en-US" b="1">
                <a:latin typeface="Lexend"/>
                <a:ea typeface="Lexend"/>
                <a:cs typeface="Lexend"/>
                <a:sym typeface="Lexend"/>
              </a:rPr>
              <a:t>R-squared values ranging from 0.64 to 0.89.</a:t>
            </a:r>
            <a:endParaRPr b="1">
              <a:latin typeface="Lexend"/>
              <a:ea typeface="Lexend"/>
              <a:cs typeface="Lexend"/>
              <a:sym typeface="Lexend"/>
            </a:endParaRPr>
          </a:p>
        </p:txBody>
      </p:sp>
      <p:sp>
        <p:nvSpPr>
          <p:cNvPr id="188" name="Google Shape;188;g285c5ee050c_5_13"/>
          <p:cNvSpPr txBox="1"/>
          <p:nvPr/>
        </p:nvSpPr>
        <p:spPr>
          <a:xfrm>
            <a:off x="747075" y="3178850"/>
            <a:ext cx="1146300" cy="2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latin typeface="Lexend"/>
                <a:ea typeface="Lexend"/>
                <a:cs typeface="Lexend"/>
                <a:sym typeface="Lexend"/>
              </a:rPr>
              <a:t>Figure 1.</a:t>
            </a:r>
            <a:endParaRPr sz="1200" b="1">
              <a:latin typeface="Lexend"/>
              <a:ea typeface="Lexend"/>
              <a:cs typeface="Lexend"/>
              <a:sym typeface="Lexend"/>
            </a:endParaRPr>
          </a:p>
        </p:txBody>
      </p:sp>
      <p:sp>
        <p:nvSpPr>
          <p:cNvPr id="189" name="Google Shape;189;g285c5ee050c_5_13"/>
          <p:cNvSpPr txBox="1"/>
          <p:nvPr/>
        </p:nvSpPr>
        <p:spPr>
          <a:xfrm>
            <a:off x="6485150" y="3175350"/>
            <a:ext cx="1146300" cy="2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latin typeface="Lexend"/>
                <a:ea typeface="Lexend"/>
                <a:cs typeface="Lexend"/>
                <a:sym typeface="Lexend"/>
              </a:rPr>
              <a:t>Figure 2.</a:t>
            </a:r>
            <a:endParaRPr sz="1200" b="1">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85c5ee050c_5_5"/>
          <p:cNvSpPr txBox="1"/>
          <p:nvPr/>
        </p:nvSpPr>
        <p:spPr>
          <a:xfrm>
            <a:off x="381000" y="282550"/>
            <a:ext cx="113742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u="sng">
                <a:latin typeface="Lexend"/>
                <a:ea typeface="Lexend"/>
                <a:cs typeface="Lexend"/>
                <a:sym typeface="Lexend"/>
              </a:rPr>
              <a:t>Mean Sea Level Predictions with </a:t>
            </a:r>
            <a:r>
              <a:rPr lang="en-US" sz="2600" b="1" u="sng">
                <a:solidFill>
                  <a:srgbClr val="741B47"/>
                </a:solidFill>
                <a:latin typeface="Lexend"/>
                <a:ea typeface="Lexend"/>
                <a:cs typeface="Lexend"/>
                <a:sym typeface="Lexend"/>
              </a:rPr>
              <a:t>Linear</a:t>
            </a:r>
            <a:r>
              <a:rPr lang="en-US" sz="2600" b="1" u="sng">
                <a:latin typeface="Lexend"/>
                <a:ea typeface="Lexend"/>
                <a:cs typeface="Lexend"/>
                <a:sym typeface="Lexend"/>
              </a:rPr>
              <a:t> Regression Model</a:t>
            </a:r>
            <a:endParaRPr sz="2600" b="1" u="sng">
              <a:latin typeface="Lexend"/>
              <a:ea typeface="Lexend"/>
              <a:cs typeface="Lexend"/>
              <a:sym typeface="Lexend"/>
            </a:endParaRPr>
          </a:p>
        </p:txBody>
      </p:sp>
      <p:sp>
        <p:nvSpPr>
          <p:cNvPr id="196" name="Google Shape;196;g285c5ee050c_5_5"/>
          <p:cNvSpPr txBox="1"/>
          <p:nvPr/>
        </p:nvSpPr>
        <p:spPr>
          <a:xfrm>
            <a:off x="622600" y="1040775"/>
            <a:ext cx="11067600" cy="13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exend"/>
                <a:ea typeface="Lexend"/>
                <a:cs typeface="Lexend"/>
                <a:sym typeface="Lexend"/>
              </a:rPr>
              <a:t>According to a 2017 report from NOAA:  </a:t>
            </a:r>
            <a:r>
              <a:rPr lang="en-US">
                <a:solidFill>
                  <a:schemeClr val="dk1"/>
                </a:solidFill>
                <a:latin typeface="Lexend"/>
                <a:ea typeface="Lexend"/>
                <a:cs typeface="Lexend"/>
                <a:sym typeface="Lexend"/>
              </a:rPr>
              <a:t>“Although the sea level has risen by 6.5 inches since 1950, nearly half of it (3 inches) has occurred in just the last 20 years.”</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lvl="0" indent="0" algn="l" rtl="0">
              <a:spcBef>
                <a:spcPts val="0"/>
              </a:spcBef>
              <a:spcAft>
                <a:spcPts val="0"/>
              </a:spcAft>
              <a:buNone/>
            </a:pPr>
            <a:r>
              <a:rPr lang="en-US">
                <a:solidFill>
                  <a:schemeClr val="dk1"/>
                </a:solidFill>
                <a:latin typeface="Lexend"/>
                <a:ea typeface="Lexend"/>
                <a:cs typeface="Lexend"/>
                <a:sym typeface="Lexend"/>
              </a:rPr>
              <a:t>While this accelerated rate of sea level rise is captured in the scatter plots (see examples below), the linear regression model is ill-suited for capturing nonlinear trends of this nature.  We would need to fit the data to a </a:t>
            </a:r>
            <a:r>
              <a:rPr lang="en-US" u="sng">
                <a:solidFill>
                  <a:schemeClr val="dk1"/>
                </a:solidFill>
                <a:latin typeface="Lexend"/>
                <a:ea typeface="Lexend"/>
                <a:cs typeface="Lexend"/>
                <a:sym typeface="Lexend"/>
              </a:rPr>
              <a:t>polynomial regression model</a:t>
            </a:r>
            <a:r>
              <a:rPr lang="en-US">
                <a:solidFill>
                  <a:schemeClr val="dk1"/>
                </a:solidFill>
                <a:latin typeface="Lexend"/>
                <a:ea typeface="Lexend"/>
                <a:cs typeface="Lexend"/>
                <a:sym typeface="Lexend"/>
              </a:rPr>
              <a:t> to capture the dynamics of this dataset.</a:t>
            </a:r>
            <a:endParaRPr>
              <a:solidFill>
                <a:schemeClr val="dk1"/>
              </a:solidFill>
              <a:latin typeface="Lexend"/>
              <a:ea typeface="Lexend"/>
              <a:cs typeface="Lexend"/>
              <a:sym typeface="Lexend"/>
            </a:endParaRPr>
          </a:p>
        </p:txBody>
      </p:sp>
      <p:pic>
        <p:nvPicPr>
          <p:cNvPr id="197" name="Google Shape;197;g285c5ee050c_5_5"/>
          <p:cNvPicPr preferRelativeResize="0"/>
          <p:nvPr/>
        </p:nvPicPr>
        <p:blipFill>
          <a:blip r:embed="rId3">
            <a:alphaModFix/>
          </a:blip>
          <a:stretch>
            <a:fillRect/>
          </a:stretch>
        </p:blipFill>
        <p:spPr>
          <a:xfrm>
            <a:off x="475475" y="2983650"/>
            <a:ext cx="5540231" cy="3455250"/>
          </a:xfrm>
          <a:prstGeom prst="rect">
            <a:avLst/>
          </a:prstGeom>
          <a:noFill/>
          <a:ln>
            <a:noFill/>
          </a:ln>
        </p:spPr>
      </p:pic>
      <p:pic>
        <p:nvPicPr>
          <p:cNvPr id="198" name="Google Shape;198;g285c5ee050c_5_5"/>
          <p:cNvPicPr preferRelativeResize="0"/>
          <p:nvPr/>
        </p:nvPicPr>
        <p:blipFill rotWithShape="1">
          <a:blip r:embed="rId4">
            <a:alphaModFix/>
          </a:blip>
          <a:srcRect b="1951"/>
          <a:stretch/>
        </p:blipFill>
        <p:spPr>
          <a:xfrm>
            <a:off x="6209975" y="2976200"/>
            <a:ext cx="5651375" cy="3455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867793351d_1_26"/>
          <p:cNvSpPr txBox="1"/>
          <p:nvPr/>
        </p:nvSpPr>
        <p:spPr>
          <a:xfrm>
            <a:off x="381000" y="282550"/>
            <a:ext cx="113742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u="sng">
                <a:latin typeface="Lexend"/>
                <a:ea typeface="Lexend"/>
                <a:cs typeface="Lexend"/>
                <a:sym typeface="Lexend"/>
              </a:rPr>
              <a:t>Mean Sea Level Predictions with </a:t>
            </a:r>
            <a:r>
              <a:rPr lang="en-US" sz="2600" b="1" u="sng">
                <a:solidFill>
                  <a:srgbClr val="0C8295"/>
                </a:solidFill>
                <a:latin typeface="Lexend"/>
                <a:ea typeface="Lexend"/>
                <a:cs typeface="Lexend"/>
                <a:sym typeface="Lexend"/>
              </a:rPr>
              <a:t>Polynomial</a:t>
            </a:r>
            <a:r>
              <a:rPr lang="en-US" sz="2600" b="1" u="sng">
                <a:latin typeface="Lexend"/>
                <a:ea typeface="Lexend"/>
                <a:cs typeface="Lexend"/>
                <a:sym typeface="Lexend"/>
              </a:rPr>
              <a:t> Regression Model</a:t>
            </a:r>
            <a:endParaRPr sz="2600" b="1" u="sng">
              <a:latin typeface="Lexend"/>
              <a:ea typeface="Lexend"/>
              <a:cs typeface="Lexend"/>
              <a:sym typeface="Lexend"/>
            </a:endParaRPr>
          </a:p>
        </p:txBody>
      </p:sp>
      <p:sp>
        <p:nvSpPr>
          <p:cNvPr id="205" name="Google Shape;205;g2867793351d_1_26"/>
          <p:cNvSpPr txBox="1"/>
          <p:nvPr/>
        </p:nvSpPr>
        <p:spPr>
          <a:xfrm>
            <a:off x="622600" y="1040775"/>
            <a:ext cx="11067600" cy="9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exend"/>
                <a:ea typeface="Lexend"/>
                <a:cs typeface="Lexend"/>
                <a:sym typeface="Lexend"/>
              </a:rPr>
              <a:t>With the polynomial regression model (degree = 3), we are finally able to visualize the dynamic nature of sea level rise at each of our target cities.</a:t>
            </a:r>
            <a:endParaRPr>
              <a:solidFill>
                <a:schemeClr val="dk1"/>
              </a:solidFill>
              <a:latin typeface="Lexend"/>
              <a:ea typeface="Lexend"/>
              <a:cs typeface="Lexend"/>
              <a:sym typeface="Lexend"/>
            </a:endParaRPr>
          </a:p>
        </p:txBody>
      </p:sp>
      <p:pic>
        <p:nvPicPr>
          <p:cNvPr id="206" name="Google Shape;206;g2867793351d_1_26"/>
          <p:cNvPicPr preferRelativeResize="0"/>
          <p:nvPr/>
        </p:nvPicPr>
        <p:blipFill>
          <a:blip r:embed="rId3">
            <a:alphaModFix/>
          </a:blip>
          <a:stretch>
            <a:fillRect/>
          </a:stretch>
        </p:blipFill>
        <p:spPr>
          <a:xfrm>
            <a:off x="6865075" y="1554500"/>
            <a:ext cx="5211699" cy="3296275"/>
          </a:xfrm>
          <a:prstGeom prst="rect">
            <a:avLst/>
          </a:prstGeom>
          <a:noFill/>
          <a:ln>
            <a:noFill/>
          </a:ln>
        </p:spPr>
      </p:pic>
      <p:pic>
        <p:nvPicPr>
          <p:cNvPr id="207" name="Google Shape;207;g2867793351d_1_26"/>
          <p:cNvPicPr preferRelativeResize="0"/>
          <p:nvPr/>
        </p:nvPicPr>
        <p:blipFill>
          <a:blip r:embed="rId4">
            <a:alphaModFix/>
          </a:blip>
          <a:stretch>
            <a:fillRect/>
          </a:stretch>
        </p:blipFill>
        <p:spPr>
          <a:xfrm>
            <a:off x="182125" y="1613300"/>
            <a:ext cx="4713600" cy="3011053"/>
          </a:xfrm>
          <a:prstGeom prst="rect">
            <a:avLst/>
          </a:prstGeom>
          <a:noFill/>
          <a:ln>
            <a:noFill/>
          </a:ln>
        </p:spPr>
      </p:pic>
      <p:pic>
        <p:nvPicPr>
          <p:cNvPr id="208" name="Google Shape;208;g2867793351d_1_26"/>
          <p:cNvPicPr preferRelativeResize="0"/>
          <p:nvPr/>
        </p:nvPicPr>
        <p:blipFill>
          <a:blip r:embed="rId5">
            <a:alphaModFix/>
          </a:blip>
          <a:stretch>
            <a:fillRect/>
          </a:stretch>
        </p:blipFill>
        <p:spPr>
          <a:xfrm>
            <a:off x="2118725" y="3650450"/>
            <a:ext cx="4953000" cy="304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286f04185da_3_0"/>
          <p:cNvSpPr txBox="1"/>
          <p:nvPr/>
        </p:nvSpPr>
        <p:spPr>
          <a:xfrm>
            <a:off x="381000" y="282550"/>
            <a:ext cx="113742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u="sng">
                <a:latin typeface="Lexend"/>
                <a:ea typeface="Lexend"/>
                <a:cs typeface="Lexend"/>
                <a:sym typeface="Lexend"/>
              </a:rPr>
              <a:t>Neural Model</a:t>
            </a:r>
            <a:endParaRPr sz="2600" b="1" u="sng">
              <a:latin typeface="Lexend"/>
              <a:ea typeface="Lexend"/>
              <a:cs typeface="Lexend"/>
              <a:sym typeface="Lexend"/>
            </a:endParaRPr>
          </a:p>
        </p:txBody>
      </p:sp>
      <p:pic>
        <p:nvPicPr>
          <p:cNvPr id="215" name="Google Shape;215;g286f04185da_3_0"/>
          <p:cNvPicPr preferRelativeResize="0"/>
          <p:nvPr/>
        </p:nvPicPr>
        <p:blipFill>
          <a:blip r:embed="rId3">
            <a:alphaModFix/>
          </a:blip>
          <a:stretch>
            <a:fillRect/>
          </a:stretch>
        </p:blipFill>
        <p:spPr>
          <a:xfrm>
            <a:off x="139800" y="858845"/>
            <a:ext cx="5585675" cy="3318875"/>
          </a:xfrm>
          <a:prstGeom prst="rect">
            <a:avLst/>
          </a:prstGeom>
          <a:noFill/>
          <a:ln>
            <a:noFill/>
          </a:ln>
        </p:spPr>
      </p:pic>
      <p:pic>
        <p:nvPicPr>
          <p:cNvPr id="216" name="Google Shape;216;g286f04185da_3_0"/>
          <p:cNvPicPr preferRelativeResize="0"/>
          <p:nvPr/>
        </p:nvPicPr>
        <p:blipFill>
          <a:blip r:embed="rId4">
            <a:alphaModFix/>
          </a:blip>
          <a:stretch>
            <a:fillRect/>
          </a:stretch>
        </p:blipFill>
        <p:spPr>
          <a:xfrm>
            <a:off x="5725475" y="990600"/>
            <a:ext cx="6402202" cy="2948025"/>
          </a:xfrm>
          <a:prstGeom prst="rect">
            <a:avLst/>
          </a:prstGeom>
          <a:noFill/>
          <a:ln>
            <a:noFill/>
          </a:ln>
        </p:spPr>
      </p:pic>
      <p:pic>
        <p:nvPicPr>
          <p:cNvPr id="217" name="Google Shape;217;g286f04185da_3_0"/>
          <p:cNvPicPr preferRelativeResize="0"/>
          <p:nvPr/>
        </p:nvPicPr>
        <p:blipFill>
          <a:blip r:embed="rId5">
            <a:alphaModFix/>
          </a:blip>
          <a:stretch>
            <a:fillRect/>
          </a:stretch>
        </p:blipFill>
        <p:spPr>
          <a:xfrm>
            <a:off x="152400" y="4330121"/>
            <a:ext cx="11887200" cy="210151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73">
      <a:dk1>
        <a:srgbClr val="000000"/>
      </a:dk1>
      <a:lt1>
        <a:srgbClr val="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949</Words>
  <Application>Microsoft Office PowerPoint</Application>
  <PresentationFormat>Widescreen</PresentationFormat>
  <Paragraphs>114</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Quattrocento Sans</vt:lpstr>
      <vt:lpstr>Lexend</vt:lpstr>
      <vt:lpstr>Arial</vt:lpstr>
      <vt:lpstr>Century Gothic</vt:lpstr>
      <vt:lpstr>Calibri</vt:lpstr>
      <vt:lpstr>Roboto</vt:lpstr>
      <vt:lpstr>Office Theme</vt:lpstr>
      <vt:lpstr>Sea Level Rise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 Level Rise Projections</dc:title>
  <dc:creator>Marlyocer Sequera</dc:creator>
  <cp:lastModifiedBy>Ronda Joy</cp:lastModifiedBy>
  <cp:revision>1</cp:revision>
  <dcterms:created xsi:type="dcterms:W3CDTF">2023-09-27T01:02:18Z</dcterms:created>
  <dcterms:modified xsi:type="dcterms:W3CDTF">2023-10-03T02:38:21Z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